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2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5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086C-F2B6-4A79-9E2D-2E846C71E852}" type="datetime3">
              <a:rPr lang="en-US"/>
              <a:pPr>
                <a:defRPr/>
              </a:pPr>
              <a:t>20 July 2016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E05E-FC08-4572-A143-BA4DC0322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20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8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EE372-75CA-4E15-8BAA-16D5BC8285A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EE47-AA5F-4DCA-A3E2-5A42FBA57E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76963"/>
            <a:ext cx="12192000" cy="67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5623719" y="6542882"/>
            <a:ext cx="157480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en-US" sz="1200" b="0" dirty="0" smtClean="0">
                <a:solidFill>
                  <a:schemeClr val="tx2"/>
                </a:solidFill>
              </a:rPr>
              <a:t>www.randbe.es</a:t>
            </a:r>
            <a:endParaRPr lang="en-GB" altLang="en-US" sz="1200" b="0" dirty="0" smtClean="0">
              <a:solidFill>
                <a:schemeClr val="tx2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5" b="28209"/>
          <a:stretch>
            <a:fillRect/>
          </a:stretch>
        </p:blipFill>
        <p:spPr bwMode="auto">
          <a:xfrm>
            <a:off x="4831556" y="6206332"/>
            <a:ext cx="7826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3"/>
          <a:stretch>
            <a:fillRect/>
          </a:stretch>
        </p:blipFill>
        <p:spPr bwMode="auto">
          <a:xfrm>
            <a:off x="5680869" y="6293644"/>
            <a:ext cx="1244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01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ED3267-D877-499B-B075-0A2279C4A5D5}" type="datetime3">
              <a:rPr lang="en-US"/>
              <a:pPr>
                <a:defRPr/>
              </a:pPr>
              <a:t>20 July 2016</a:t>
            </a:fld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35DEF6-7020-4E24-8D29-49437F782BE8}" type="slidenum">
              <a:rPr lang="en-US" altLang="en-US" sz="900">
                <a:solidFill>
                  <a:srgbClr val="898989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9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17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06" y="-1"/>
            <a:ext cx="8048594" cy="20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30" y="118648"/>
            <a:ext cx="2152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3950114" y="3140026"/>
            <a:ext cx="4451361" cy="6144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</a:pPr>
            <a:r>
              <a:rPr lang="en-GB" sz="3993" spc="-5" dirty="0" smtClean="0">
                <a:solidFill>
                  <a:srgbClr val="336500"/>
                </a:solidFill>
              </a:rPr>
              <a:t>Image</a:t>
            </a:r>
            <a:r>
              <a:rPr lang="en-GB" sz="3993" spc="-27" dirty="0" smtClean="0">
                <a:solidFill>
                  <a:srgbClr val="336500"/>
                </a:solidFill>
              </a:rPr>
              <a:t> </a:t>
            </a:r>
            <a:r>
              <a:rPr lang="en-GB" sz="3993" spc="-5" dirty="0" smtClean="0">
                <a:solidFill>
                  <a:srgbClr val="336500"/>
                </a:solidFill>
              </a:rPr>
              <a:t>classification</a:t>
            </a:r>
            <a:endParaRPr lang="en-GB" sz="3993" dirty="0"/>
          </a:p>
        </p:txBody>
      </p:sp>
      <p:sp>
        <p:nvSpPr>
          <p:cNvPr id="11" name="Rectangle 10"/>
          <p:cNvSpPr/>
          <p:nvPr/>
        </p:nvSpPr>
        <p:spPr>
          <a:xfrm>
            <a:off x="2035135" y="4812075"/>
            <a:ext cx="844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500"/>
                </a:solidFill>
                <a:latin typeface="Arial" panose="020B0604020202020204" pitchFamily="34" charset="0"/>
              </a:rPr>
              <a:t>From ESA Advanced Training course on Land Remote Sensing by </a:t>
            </a:r>
            <a:r>
              <a:rPr lang="en-US" dirty="0" err="1" smtClean="0">
                <a:solidFill>
                  <a:srgbClr val="336500"/>
                </a:solidFill>
                <a:latin typeface="Arial" panose="020B0604020202020204" pitchFamily="34" charset="0"/>
              </a:rPr>
              <a:t>Mário</a:t>
            </a:r>
            <a:r>
              <a:rPr lang="en-US" dirty="0" smtClean="0">
                <a:solidFill>
                  <a:srgbClr val="3365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336500"/>
                </a:solidFill>
                <a:latin typeface="Arial" panose="020B0604020202020204" pitchFamily="34" charset="0"/>
              </a:rPr>
              <a:t>Caetano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966" y="1577224"/>
            <a:ext cx="3322960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Minimum Mapping </a:t>
            </a:r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Unit</a:t>
            </a:r>
            <a:r>
              <a:rPr sz="1815" b="1" spc="5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(MMU)</a:t>
            </a:r>
            <a:endParaRPr sz="181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9887" y="1567313"/>
            <a:ext cx="3195597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b="1" spc="-5" dirty="0">
                <a:latin typeface="Arial"/>
                <a:cs typeface="Arial"/>
              </a:rPr>
              <a:t>The MMU is the smallest area that is  represented in </a:t>
            </a:r>
            <a:r>
              <a:rPr sz="1452" b="1" dirty="0">
                <a:latin typeface="Arial"/>
                <a:cs typeface="Arial"/>
              </a:rPr>
              <a:t>a</a:t>
            </a:r>
            <a:r>
              <a:rPr sz="1452" b="1" spc="-59" dirty="0">
                <a:latin typeface="Arial"/>
                <a:cs typeface="Arial"/>
              </a:rPr>
              <a:t> </a:t>
            </a:r>
            <a:r>
              <a:rPr sz="1452" b="1" spc="-5" dirty="0">
                <a:latin typeface="Arial"/>
                <a:cs typeface="Arial"/>
              </a:rPr>
              <a:t>map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2636" y="4662057"/>
            <a:ext cx="263082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In raster maps the MMU usually  is the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pixel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5084" y="4572834"/>
            <a:ext cx="3257262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dirty="0">
                <a:latin typeface="Arial"/>
                <a:cs typeface="Arial"/>
              </a:rPr>
              <a:t>In vector maps the MMU is the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smallest  </a:t>
            </a:r>
            <a:r>
              <a:rPr sz="1452" spc="-5" dirty="0">
                <a:latin typeface="Arial"/>
                <a:cs typeface="Arial"/>
              </a:rPr>
              <a:t>object that is represented in the</a:t>
            </a:r>
            <a:r>
              <a:rPr sz="1452" spc="-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map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5073" y="5266022"/>
            <a:ext cx="3191562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spc="-5" dirty="0">
                <a:latin typeface="Arial"/>
                <a:cs typeface="Arial"/>
              </a:rPr>
              <a:t>e.g. in the CORINE Land </a:t>
            </a:r>
            <a:r>
              <a:rPr sz="1271" spc="-9" dirty="0">
                <a:latin typeface="Arial"/>
                <a:cs typeface="Arial"/>
              </a:rPr>
              <a:t>Cover (CLC) maps  </a:t>
            </a:r>
            <a:r>
              <a:rPr sz="1271" spc="-5" dirty="0">
                <a:latin typeface="Arial"/>
                <a:cs typeface="Arial"/>
              </a:rPr>
              <a:t>(from EEA) the MMU is 25</a:t>
            </a:r>
            <a:r>
              <a:rPr sz="1271" spc="-82" dirty="0">
                <a:latin typeface="Arial"/>
                <a:cs typeface="Arial"/>
              </a:rPr>
              <a:t> </a:t>
            </a:r>
            <a:r>
              <a:rPr sz="1271" spc="-9" dirty="0">
                <a:latin typeface="Arial"/>
                <a:cs typeface="Arial"/>
              </a:rPr>
              <a:t>ha</a:t>
            </a:r>
            <a:endParaRPr sz="127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2625" y="5299217"/>
            <a:ext cx="3441102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spc="-5" dirty="0">
                <a:latin typeface="Arial"/>
                <a:cs typeface="Arial"/>
              </a:rPr>
              <a:t>e.g. in the </a:t>
            </a:r>
            <a:r>
              <a:rPr sz="1271" spc="-9" dirty="0">
                <a:latin typeface="Arial"/>
                <a:cs typeface="Arial"/>
              </a:rPr>
              <a:t>NLCD </a:t>
            </a:r>
            <a:r>
              <a:rPr sz="1271" spc="-5" dirty="0">
                <a:latin typeface="Arial"/>
                <a:cs typeface="Arial"/>
              </a:rPr>
              <a:t>2001 </a:t>
            </a:r>
            <a:r>
              <a:rPr sz="1271" spc="-9" dirty="0">
                <a:latin typeface="Arial"/>
                <a:cs typeface="Arial"/>
              </a:rPr>
              <a:t>(USA) </a:t>
            </a:r>
            <a:r>
              <a:rPr sz="1271" spc="-5" dirty="0">
                <a:latin typeface="Arial"/>
                <a:cs typeface="Arial"/>
              </a:rPr>
              <a:t>the MMU is </a:t>
            </a:r>
            <a:r>
              <a:rPr sz="1271" spc="-9" dirty="0">
                <a:latin typeface="Arial"/>
                <a:cs typeface="Arial"/>
              </a:rPr>
              <a:t>30x30  </a:t>
            </a:r>
            <a:r>
              <a:rPr sz="1271" spc="-5" dirty="0">
                <a:latin typeface="Arial"/>
                <a:cs typeface="Arial"/>
              </a:rPr>
              <a:t>m</a:t>
            </a:r>
            <a:r>
              <a:rPr sz="1271" spc="-73" dirty="0">
                <a:latin typeface="Arial"/>
                <a:cs typeface="Arial"/>
              </a:rPr>
              <a:t> </a:t>
            </a:r>
            <a:r>
              <a:rPr sz="1271" spc="-9" dirty="0">
                <a:latin typeface="Arial"/>
                <a:cs typeface="Arial"/>
              </a:rPr>
              <a:t>pixel</a:t>
            </a:r>
            <a:endParaRPr sz="1271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5712" y="2141771"/>
            <a:ext cx="2496865" cy="2295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550483" y="2189488"/>
            <a:ext cx="2482710" cy="228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2018896" y="5892347"/>
            <a:ext cx="4718765" cy="13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2765788" algn="l"/>
              </a:tabLst>
            </a:pPr>
            <a:r>
              <a:rPr sz="908" spc="-5" dirty="0">
                <a:latin typeface="Arial"/>
                <a:cs typeface="Arial"/>
              </a:rPr>
              <a:t>NLCD </a:t>
            </a:r>
            <a:r>
              <a:rPr sz="908" dirty="0">
                <a:latin typeface="Arial"/>
                <a:cs typeface="Arial"/>
              </a:rPr>
              <a:t>= </a:t>
            </a:r>
            <a:r>
              <a:rPr sz="908" spc="-5" dirty="0">
                <a:latin typeface="Arial"/>
                <a:cs typeface="Arial"/>
              </a:rPr>
              <a:t>National Land</a:t>
            </a:r>
            <a:r>
              <a:rPr sz="908" spc="14" dirty="0">
                <a:latin typeface="Arial"/>
                <a:cs typeface="Arial"/>
              </a:rPr>
              <a:t> </a:t>
            </a:r>
            <a:r>
              <a:rPr sz="908" spc="-5" dirty="0">
                <a:latin typeface="Arial"/>
                <a:cs typeface="Arial"/>
              </a:rPr>
              <a:t>Cover</a:t>
            </a:r>
            <a:r>
              <a:rPr sz="908" spc="5" dirty="0">
                <a:latin typeface="Arial"/>
                <a:cs typeface="Arial"/>
              </a:rPr>
              <a:t> </a:t>
            </a:r>
            <a:r>
              <a:rPr sz="908" spc="-5" dirty="0">
                <a:latin typeface="Arial"/>
                <a:cs typeface="Arial"/>
              </a:rPr>
              <a:t>Database	</a:t>
            </a:r>
            <a:r>
              <a:rPr sz="1361" spc="-14" baseline="2777" dirty="0">
                <a:latin typeface="Arial"/>
                <a:cs typeface="Arial"/>
              </a:rPr>
              <a:t>EEA </a:t>
            </a:r>
            <a:r>
              <a:rPr sz="1361" baseline="2777" dirty="0">
                <a:latin typeface="Arial"/>
                <a:cs typeface="Arial"/>
              </a:rPr>
              <a:t>– </a:t>
            </a:r>
            <a:r>
              <a:rPr sz="1361" spc="-14" baseline="2777" dirty="0">
                <a:latin typeface="Arial"/>
                <a:cs typeface="Arial"/>
              </a:rPr>
              <a:t>European Environment</a:t>
            </a:r>
            <a:r>
              <a:rPr sz="1361" spc="-20" baseline="2777" dirty="0">
                <a:latin typeface="Arial"/>
                <a:cs typeface="Arial"/>
              </a:rPr>
              <a:t> </a:t>
            </a:r>
            <a:r>
              <a:rPr sz="1361" spc="-14" baseline="2777" dirty="0">
                <a:latin typeface="Arial"/>
                <a:cs typeface="Arial"/>
              </a:rPr>
              <a:t>Agency</a:t>
            </a:r>
            <a:endParaRPr sz="1361" baseline="2777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1. </a:t>
            </a:r>
            <a:r>
              <a:rPr spc="-5" dirty="0"/>
              <a:t>Definition </a:t>
            </a:r>
            <a:r>
              <a:rPr dirty="0"/>
              <a:t>of the </a:t>
            </a:r>
            <a:r>
              <a:rPr spc="-5" dirty="0"/>
              <a:t>mapping</a:t>
            </a:r>
            <a:r>
              <a:rPr spc="18" dirty="0"/>
              <a:t> </a:t>
            </a:r>
            <a:r>
              <a:rPr spc="-5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8180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336560"/>
            <a:ext cx="2517289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Spatial </a:t>
            </a:r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unit of</a:t>
            </a:r>
            <a:r>
              <a:rPr sz="1815" b="1" spc="-23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analysis</a:t>
            </a:r>
            <a:endParaRPr sz="181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2811" y="2029738"/>
            <a:ext cx="1153181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CC0000"/>
                </a:solidFill>
                <a:latin typeface="Arial"/>
                <a:cs typeface="Arial"/>
              </a:rPr>
              <a:t>Image</a:t>
            </a:r>
            <a:r>
              <a:rPr sz="1634" b="1" spc="-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CC0000"/>
                </a:solidFill>
                <a:latin typeface="Arial"/>
                <a:cs typeface="Arial"/>
              </a:rPr>
              <a:t>pixel</a:t>
            </a:r>
            <a:endParaRPr sz="163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4241" y="4197788"/>
            <a:ext cx="668511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CC0000"/>
                </a:solidFill>
                <a:latin typeface="Arial"/>
                <a:cs typeface="Arial"/>
              </a:rPr>
              <a:t>Object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2847" y="1351313"/>
            <a:ext cx="5406294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634" dirty="0">
                <a:latin typeface="Arial"/>
                <a:cs typeface="Arial"/>
              </a:rPr>
              <a:t>This </a:t>
            </a:r>
            <a:r>
              <a:rPr sz="1634" spc="-5" dirty="0">
                <a:latin typeface="Arial"/>
                <a:cs typeface="Arial"/>
              </a:rPr>
              <a:t>is </a:t>
            </a:r>
            <a:r>
              <a:rPr sz="1634" dirty="0">
                <a:latin typeface="Arial"/>
                <a:cs typeface="Arial"/>
              </a:rPr>
              <a:t>the </a:t>
            </a:r>
            <a:r>
              <a:rPr sz="1634" spc="-5" dirty="0">
                <a:latin typeface="Arial"/>
                <a:cs typeface="Arial"/>
              </a:rPr>
              <a:t>unit </a:t>
            </a:r>
            <a:r>
              <a:rPr sz="1634" dirty="0">
                <a:latin typeface="Arial"/>
                <a:cs typeface="Arial"/>
              </a:rPr>
              <a:t>to </a:t>
            </a:r>
            <a:r>
              <a:rPr sz="1634" spc="-5" dirty="0">
                <a:latin typeface="Arial"/>
                <a:cs typeface="Arial"/>
              </a:rPr>
              <a:t>which </a:t>
            </a:r>
            <a:r>
              <a:rPr sz="1634" dirty="0">
                <a:latin typeface="Arial"/>
                <a:cs typeface="Arial"/>
              </a:rPr>
              <a:t>the </a:t>
            </a:r>
            <a:r>
              <a:rPr sz="1634" spc="-5" dirty="0">
                <a:latin typeface="Arial"/>
                <a:cs typeface="Arial"/>
              </a:rPr>
              <a:t>classification algorithms will be  applied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5474" y="4233288"/>
            <a:ext cx="1619410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Object oriented  image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classification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3607" y="2037575"/>
            <a:ext cx="1496658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Per pixel or sub-  pixel</a:t>
            </a:r>
            <a:r>
              <a:rPr sz="1452" spc="-9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classification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7453" y="1997925"/>
            <a:ext cx="1490629" cy="19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3583678" y="4193638"/>
            <a:ext cx="1433667" cy="188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4031811" y="4195021"/>
            <a:ext cx="962425" cy="964154"/>
          </a:xfrm>
          <a:custGeom>
            <a:avLst/>
            <a:gdLst/>
            <a:ahLst/>
            <a:cxnLst/>
            <a:rect l="l" t="t" r="r" b="b"/>
            <a:pathLst>
              <a:path w="1060450" h="1062354">
                <a:moveTo>
                  <a:pt x="794765" y="0"/>
                </a:moveTo>
                <a:lnTo>
                  <a:pt x="794765" y="59436"/>
                </a:lnTo>
                <a:lnTo>
                  <a:pt x="706373" y="59436"/>
                </a:lnTo>
                <a:lnTo>
                  <a:pt x="647699" y="147828"/>
                </a:lnTo>
                <a:lnTo>
                  <a:pt x="323849" y="147828"/>
                </a:lnTo>
                <a:lnTo>
                  <a:pt x="323849" y="294894"/>
                </a:lnTo>
                <a:lnTo>
                  <a:pt x="235457" y="384048"/>
                </a:lnTo>
                <a:lnTo>
                  <a:pt x="176021" y="384048"/>
                </a:lnTo>
                <a:lnTo>
                  <a:pt x="147066" y="472440"/>
                </a:lnTo>
                <a:lnTo>
                  <a:pt x="88392" y="472440"/>
                </a:lnTo>
                <a:lnTo>
                  <a:pt x="88392" y="384048"/>
                </a:lnTo>
                <a:lnTo>
                  <a:pt x="0" y="384048"/>
                </a:lnTo>
                <a:lnTo>
                  <a:pt x="0" y="737616"/>
                </a:lnTo>
                <a:lnTo>
                  <a:pt x="58674" y="737616"/>
                </a:lnTo>
                <a:lnTo>
                  <a:pt x="58674" y="797052"/>
                </a:lnTo>
                <a:lnTo>
                  <a:pt x="88392" y="797052"/>
                </a:lnTo>
                <a:lnTo>
                  <a:pt x="88392" y="885444"/>
                </a:lnTo>
                <a:lnTo>
                  <a:pt x="264413" y="885444"/>
                </a:lnTo>
                <a:lnTo>
                  <a:pt x="264413" y="944118"/>
                </a:lnTo>
                <a:lnTo>
                  <a:pt x="412241" y="944118"/>
                </a:lnTo>
                <a:lnTo>
                  <a:pt x="412241" y="1032510"/>
                </a:lnTo>
                <a:lnTo>
                  <a:pt x="470915" y="1032510"/>
                </a:lnTo>
                <a:lnTo>
                  <a:pt x="470915" y="1003554"/>
                </a:lnTo>
                <a:lnTo>
                  <a:pt x="529589" y="1003554"/>
                </a:lnTo>
                <a:lnTo>
                  <a:pt x="529589" y="1032510"/>
                </a:lnTo>
                <a:lnTo>
                  <a:pt x="559307" y="1032510"/>
                </a:lnTo>
                <a:lnTo>
                  <a:pt x="559307" y="1062228"/>
                </a:lnTo>
                <a:lnTo>
                  <a:pt x="677417" y="1062228"/>
                </a:lnTo>
                <a:lnTo>
                  <a:pt x="677417" y="885444"/>
                </a:lnTo>
                <a:lnTo>
                  <a:pt x="765809" y="855726"/>
                </a:lnTo>
                <a:lnTo>
                  <a:pt x="824483" y="767334"/>
                </a:lnTo>
                <a:lnTo>
                  <a:pt x="854201" y="707898"/>
                </a:lnTo>
                <a:lnTo>
                  <a:pt x="942593" y="707898"/>
                </a:lnTo>
                <a:lnTo>
                  <a:pt x="971549" y="619506"/>
                </a:lnTo>
                <a:lnTo>
                  <a:pt x="1001267" y="619506"/>
                </a:lnTo>
                <a:lnTo>
                  <a:pt x="1059941" y="590550"/>
                </a:lnTo>
                <a:lnTo>
                  <a:pt x="1059941" y="560832"/>
                </a:lnTo>
                <a:lnTo>
                  <a:pt x="912875" y="560832"/>
                </a:lnTo>
                <a:lnTo>
                  <a:pt x="854201" y="442722"/>
                </a:lnTo>
                <a:lnTo>
                  <a:pt x="647699" y="442722"/>
                </a:lnTo>
                <a:lnTo>
                  <a:pt x="647699" y="236220"/>
                </a:lnTo>
                <a:lnTo>
                  <a:pt x="736091" y="236220"/>
                </a:lnTo>
                <a:lnTo>
                  <a:pt x="794765" y="147828"/>
                </a:lnTo>
                <a:lnTo>
                  <a:pt x="854201" y="147828"/>
                </a:lnTo>
                <a:lnTo>
                  <a:pt x="854201" y="236220"/>
                </a:lnTo>
                <a:lnTo>
                  <a:pt x="1059941" y="236220"/>
                </a:lnTo>
                <a:lnTo>
                  <a:pt x="1059941" y="0"/>
                </a:lnTo>
                <a:lnTo>
                  <a:pt x="794765" y="0"/>
                </a:lnTo>
                <a:close/>
              </a:path>
            </a:pathLst>
          </a:custGeom>
          <a:ln w="2857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603733" y="4997925"/>
            <a:ext cx="1069617" cy="1070770"/>
          </a:xfrm>
          <a:custGeom>
            <a:avLst/>
            <a:gdLst/>
            <a:ahLst/>
            <a:cxnLst/>
            <a:rect l="l" t="t" r="r" b="b"/>
            <a:pathLst>
              <a:path w="1178560" h="1179829">
                <a:moveTo>
                  <a:pt x="500634" y="0"/>
                </a:moveTo>
                <a:lnTo>
                  <a:pt x="412242" y="58674"/>
                </a:lnTo>
                <a:lnTo>
                  <a:pt x="382524" y="147065"/>
                </a:lnTo>
                <a:lnTo>
                  <a:pt x="323850" y="235458"/>
                </a:lnTo>
                <a:lnTo>
                  <a:pt x="265176" y="294893"/>
                </a:lnTo>
                <a:lnTo>
                  <a:pt x="235458" y="383286"/>
                </a:lnTo>
                <a:lnTo>
                  <a:pt x="235458" y="560070"/>
                </a:lnTo>
                <a:lnTo>
                  <a:pt x="265176" y="589788"/>
                </a:lnTo>
                <a:lnTo>
                  <a:pt x="265176" y="707136"/>
                </a:lnTo>
                <a:lnTo>
                  <a:pt x="294132" y="736853"/>
                </a:lnTo>
                <a:lnTo>
                  <a:pt x="294132" y="913638"/>
                </a:lnTo>
                <a:lnTo>
                  <a:pt x="117348" y="913638"/>
                </a:lnTo>
                <a:lnTo>
                  <a:pt x="88392" y="854963"/>
                </a:lnTo>
                <a:lnTo>
                  <a:pt x="117348" y="796289"/>
                </a:lnTo>
                <a:lnTo>
                  <a:pt x="205740" y="796289"/>
                </a:lnTo>
                <a:lnTo>
                  <a:pt x="205740" y="589788"/>
                </a:lnTo>
                <a:lnTo>
                  <a:pt x="117348" y="589788"/>
                </a:lnTo>
                <a:lnTo>
                  <a:pt x="58674" y="648462"/>
                </a:lnTo>
                <a:lnTo>
                  <a:pt x="0" y="648462"/>
                </a:lnTo>
                <a:lnTo>
                  <a:pt x="0" y="1061466"/>
                </a:lnTo>
                <a:lnTo>
                  <a:pt x="58674" y="1031748"/>
                </a:lnTo>
                <a:lnTo>
                  <a:pt x="205740" y="1031748"/>
                </a:lnTo>
                <a:lnTo>
                  <a:pt x="205740" y="1061466"/>
                </a:lnTo>
                <a:lnTo>
                  <a:pt x="441198" y="1149857"/>
                </a:lnTo>
                <a:lnTo>
                  <a:pt x="441198" y="1179576"/>
                </a:lnTo>
                <a:lnTo>
                  <a:pt x="1059942" y="1179576"/>
                </a:lnTo>
                <a:lnTo>
                  <a:pt x="1059942" y="854963"/>
                </a:lnTo>
                <a:lnTo>
                  <a:pt x="1178052" y="854963"/>
                </a:lnTo>
                <a:lnTo>
                  <a:pt x="1178052" y="471677"/>
                </a:lnTo>
                <a:lnTo>
                  <a:pt x="1148334" y="471677"/>
                </a:lnTo>
                <a:lnTo>
                  <a:pt x="1148333" y="383286"/>
                </a:lnTo>
                <a:lnTo>
                  <a:pt x="1030224" y="383286"/>
                </a:lnTo>
                <a:lnTo>
                  <a:pt x="1030224" y="412241"/>
                </a:lnTo>
                <a:lnTo>
                  <a:pt x="1001268" y="412241"/>
                </a:lnTo>
                <a:lnTo>
                  <a:pt x="971550" y="530351"/>
                </a:lnTo>
                <a:lnTo>
                  <a:pt x="912876" y="648462"/>
                </a:lnTo>
                <a:lnTo>
                  <a:pt x="854202" y="648462"/>
                </a:lnTo>
                <a:lnTo>
                  <a:pt x="854202" y="678179"/>
                </a:lnTo>
                <a:lnTo>
                  <a:pt x="794766" y="678179"/>
                </a:lnTo>
                <a:lnTo>
                  <a:pt x="794766" y="766572"/>
                </a:lnTo>
                <a:lnTo>
                  <a:pt x="647700" y="766572"/>
                </a:lnTo>
                <a:lnTo>
                  <a:pt x="647700" y="648462"/>
                </a:lnTo>
                <a:lnTo>
                  <a:pt x="794766" y="589788"/>
                </a:lnTo>
                <a:lnTo>
                  <a:pt x="883158" y="441960"/>
                </a:lnTo>
                <a:lnTo>
                  <a:pt x="941832" y="412241"/>
                </a:lnTo>
                <a:lnTo>
                  <a:pt x="941831" y="294893"/>
                </a:lnTo>
                <a:lnTo>
                  <a:pt x="912876" y="294893"/>
                </a:lnTo>
                <a:lnTo>
                  <a:pt x="912876" y="265175"/>
                </a:lnTo>
                <a:lnTo>
                  <a:pt x="736091" y="176784"/>
                </a:lnTo>
                <a:lnTo>
                  <a:pt x="617982" y="28955"/>
                </a:lnTo>
                <a:lnTo>
                  <a:pt x="500634" y="0"/>
                </a:lnTo>
                <a:close/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4646611" y="5159060"/>
            <a:ext cx="347510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524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4993775" y="4408715"/>
            <a:ext cx="0" cy="750345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0"/>
                </a:moveTo>
                <a:lnTo>
                  <a:pt x="0" y="82677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3818117" y="4918396"/>
            <a:ext cx="18787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501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3818118" y="4918396"/>
            <a:ext cx="0" cy="240894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175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3603733" y="5159060"/>
            <a:ext cx="214385" cy="0"/>
          </a:xfrm>
          <a:custGeom>
            <a:avLst/>
            <a:gdLst/>
            <a:ahLst/>
            <a:cxnLst/>
            <a:rect l="l" t="t" r="r" b="b"/>
            <a:pathLst>
              <a:path w="236219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3603733" y="5159060"/>
            <a:ext cx="0" cy="186145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0"/>
                </a:moveTo>
                <a:lnTo>
                  <a:pt x="0" y="204977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3603733" y="5345090"/>
            <a:ext cx="214385" cy="0"/>
          </a:xfrm>
          <a:custGeom>
            <a:avLst/>
            <a:gdLst/>
            <a:ahLst/>
            <a:cxnLst/>
            <a:rect l="l" t="t" r="r" b="b"/>
            <a:pathLst>
              <a:path w="236219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4005531" y="4918396"/>
            <a:ext cx="0" cy="27663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14287" y="15239"/>
                </a:moveTo>
                <a:lnTo>
                  <a:pt x="14287" y="15239"/>
                </a:lnTo>
              </a:path>
            </a:pathLst>
          </a:custGeom>
          <a:ln w="3047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4005532" y="4946058"/>
            <a:ext cx="53596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674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4058781" y="4946058"/>
            <a:ext cx="0" cy="53596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4672889" y="5774551"/>
            <a:ext cx="0" cy="160212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22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4672890" y="5934301"/>
            <a:ext cx="80682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4806361" y="5827801"/>
            <a:ext cx="187875" cy="78953"/>
          </a:xfrm>
          <a:custGeom>
            <a:avLst/>
            <a:gdLst/>
            <a:ahLst/>
            <a:cxnLst/>
            <a:rect l="l" t="t" r="r" b="b"/>
            <a:pathLst>
              <a:path w="207010" h="86995">
                <a:moveTo>
                  <a:pt x="0" y="0"/>
                </a:moveTo>
                <a:lnTo>
                  <a:pt x="206501" y="86868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4993775" y="5585753"/>
            <a:ext cx="0" cy="482942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531876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4913554" y="5585754"/>
            <a:ext cx="80682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391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4885891" y="5585754"/>
            <a:ext cx="27663" cy="28815"/>
          </a:xfrm>
          <a:custGeom>
            <a:avLst/>
            <a:gdLst/>
            <a:ahLst/>
            <a:cxnLst/>
            <a:rect l="l" t="t" r="r" b="b"/>
            <a:pathLst>
              <a:path w="30479" h="31750">
                <a:moveTo>
                  <a:pt x="30479" y="0"/>
                </a:moveTo>
                <a:lnTo>
                  <a:pt x="0" y="31241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4726140" y="5614108"/>
            <a:ext cx="160212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17602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4726140" y="5425313"/>
            <a:ext cx="0" cy="189026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8025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4726140" y="5318811"/>
            <a:ext cx="80682" cy="106616"/>
          </a:xfrm>
          <a:custGeom>
            <a:avLst/>
            <a:gdLst/>
            <a:ahLst/>
            <a:cxnLst/>
            <a:rect l="l" t="t" r="r" b="b"/>
            <a:pathLst>
              <a:path w="88900" h="117475">
                <a:moveTo>
                  <a:pt x="0" y="117348"/>
                </a:moveTo>
                <a:lnTo>
                  <a:pt x="88391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4672890" y="5318810"/>
            <a:ext cx="133702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147065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4672889" y="5318811"/>
            <a:ext cx="0" cy="106616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/>
          <p:nvPr/>
        </p:nvSpPr>
        <p:spPr>
          <a:xfrm>
            <a:off x="3656983" y="5425312"/>
            <a:ext cx="160212" cy="0"/>
          </a:xfrm>
          <a:custGeom>
            <a:avLst/>
            <a:gdLst/>
            <a:ahLst/>
            <a:cxnLst/>
            <a:rect l="l" t="t" r="r" b="b"/>
            <a:pathLst>
              <a:path w="176530">
                <a:moveTo>
                  <a:pt x="17602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4" name="object 34"/>
          <p:cNvSpPr/>
          <p:nvPr/>
        </p:nvSpPr>
        <p:spPr>
          <a:xfrm>
            <a:off x="3603734" y="5425312"/>
            <a:ext cx="53596" cy="54172"/>
          </a:xfrm>
          <a:custGeom>
            <a:avLst/>
            <a:gdLst/>
            <a:ahLst/>
            <a:cxnLst/>
            <a:rect l="l" t="t" r="r" b="b"/>
            <a:pathLst>
              <a:path w="59055" h="59689">
                <a:moveTo>
                  <a:pt x="58674" y="0"/>
                </a:moveTo>
                <a:lnTo>
                  <a:pt x="0" y="59436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4806361" y="5318810"/>
            <a:ext cx="18787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501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4432226" y="5238590"/>
            <a:ext cx="133702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4565697" y="5238590"/>
            <a:ext cx="0" cy="27086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-14287" y="14858"/>
                </a:moveTo>
                <a:lnTo>
                  <a:pt x="14287" y="14858"/>
                </a:lnTo>
              </a:path>
            </a:pathLst>
          </a:custGeom>
          <a:ln w="2971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4565697" y="5265560"/>
            <a:ext cx="10719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811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9" name="object 39"/>
          <p:cNvSpPr/>
          <p:nvPr/>
        </p:nvSpPr>
        <p:spPr>
          <a:xfrm>
            <a:off x="4672889" y="5265560"/>
            <a:ext cx="0" cy="53596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8674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0" name="object 40"/>
          <p:cNvSpPr/>
          <p:nvPr/>
        </p:nvSpPr>
        <p:spPr>
          <a:xfrm>
            <a:off x="3711617" y="4301522"/>
            <a:ext cx="133126" cy="240894"/>
          </a:xfrm>
          <a:custGeom>
            <a:avLst/>
            <a:gdLst/>
            <a:ahLst/>
            <a:cxnLst/>
            <a:rect l="l" t="t" r="r" b="b"/>
            <a:pathLst>
              <a:path w="146685" h="265429">
                <a:moveTo>
                  <a:pt x="28956" y="0"/>
                </a:moveTo>
                <a:lnTo>
                  <a:pt x="0" y="59436"/>
                </a:lnTo>
                <a:lnTo>
                  <a:pt x="0" y="265175"/>
                </a:lnTo>
                <a:lnTo>
                  <a:pt x="87630" y="265175"/>
                </a:lnTo>
                <a:lnTo>
                  <a:pt x="87630" y="206501"/>
                </a:lnTo>
                <a:lnTo>
                  <a:pt x="116586" y="206501"/>
                </a:lnTo>
                <a:lnTo>
                  <a:pt x="146304" y="176784"/>
                </a:lnTo>
                <a:lnTo>
                  <a:pt x="146304" y="0"/>
                </a:lnTo>
                <a:lnTo>
                  <a:pt x="28956" y="0"/>
                </a:lnTo>
                <a:close/>
              </a:path>
            </a:pathLst>
          </a:custGeom>
          <a:ln w="2857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3603733" y="4597511"/>
            <a:ext cx="160212" cy="160212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28956" y="0"/>
                </a:lnTo>
                <a:lnTo>
                  <a:pt x="28956" y="58674"/>
                </a:lnTo>
                <a:lnTo>
                  <a:pt x="176022" y="58674"/>
                </a:lnTo>
                <a:lnTo>
                  <a:pt x="176022" y="117348"/>
                </a:lnTo>
                <a:lnTo>
                  <a:pt x="58674" y="117348"/>
                </a:lnTo>
                <a:lnTo>
                  <a:pt x="58674" y="176022"/>
                </a:lnTo>
                <a:lnTo>
                  <a:pt x="0" y="17602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3683954" y="5024897"/>
            <a:ext cx="0" cy="134278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8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3683955" y="5024896"/>
            <a:ext cx="133126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4" name="object 44"/>
          <p:cNvSpPr/>
          <p:nvPr/>
        </p:nvSpPr>
        <p:spPr>
          <a:xfrm>
            <a:off x="3763484" y="4704011"/>
            <a:ext cx="108345" cy="53596"/>
          </a:xfrm>
          <a:custGeom>
            <a:avLst/>
            <a:gdLst/>
            <a:ahLst/>
            <a:cxnLst/>
            <a:rect l="l" t="t" r="r" b="b"/>
            <a:pathLst>
              <a:path w="119380" h="59054">
                <a:moveTo>
                  <a:pt x="0" y="0"/>
                </a:moveTo>
                <a:lnTo>
                  <a:pt x="118872" y="58674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45"/>
          <p:cNvSpPr/>
          <p:nvPr/>
        </p:nvSpPr>
        <p:spPr>
          <a:xfrm>
            <a:off x="3871368" y="4757261"/>
            <a:ext cx="0" cy="161365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546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3791147" y="4542185"/>
            <a:ext cx="0" cy="55325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/>
          <p:nvPr/>
        </p:nvSpPr>
        <p:spPr>
          <a:xfrm>
            <a:off x="3791147" y="4597511"/>
            <a:ext cx="240894" cy="132550"/>
          </a:xfrm>
          <a:custGeom>
            <a:avLst/>
            <a:gdLst/>
            <a:ahLst/>
            <a:cxnLst/>
            <a:rect l="l" t="t" r="r" b="b"/>
            <a:pathLst>
              <a:path w="265430" h="146050">
                <a:moveTo>
                  <a:pt x="0" y="0"/>
                </a:moveTo>
                <a:lnTo>
                  <a:pt x="265175" y="145541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8" name="object 48"/>
          <p:cNvSpPr/>
          <p:nvPr/>
        </p:nvSpPr>
        <p:spPr>
          <a:xfrm>
            <a:off x="3683954" y="4195021"/>
            <a:ext cx="0" cy="81259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154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/>
          <p:nvPr/>
        </p:nvSpPr>
        <p:spPr>
          <a:xfrm>
            <a:off x="3816734" y="4195021"/>
            <a:ext cx="0" cy="106616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0" name="object 50"/>
          <p:cNvSpPr/>
          <p:nvPr/>
        </p:nvSpPr>
        <p:spPr>
          <a:xfrm>
            <a:off x="3603733" y="4275935"/>
            <a:ext cx="80682" cy="106616"/>
          </a:xfrm>
          <a:custGeom>
            <a:avLst/>
            <a:gdLst/>
            <a:ahLst/>
            <a:cxnLst/>
            <a:rect l="l" t="t" r="r" b="b"/>
            <a:pathLst>
              <a:path w="88900" h="117475">
                <a:moveTo>
                  <a:pt x="88392" y="0"/>
                </a:moveTo>
                <a:lnTo>
                  <a:pt x="0" y="117348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1" name="object 51"/>
          <p:cNvSpPr/>
          <p:nvPr/>
        </p:nvSpPr>
        <p:spPr>
          <a:xfrm>
            <a:off x="4753111" y="5827801"/>
            <a:ext cx="53596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58674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2" name="object 52"/>
          <p:cNvSpPr/>
          <p:nvPr/>
        </p:nvSpPr>
        <p:spPr>
          <a:xfrm>
            <a:off x="4753111" y="5827801"/>
            <a:ext cx="0" cy="106616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48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3" name="object 53"/>
          <p:cNvSpPr/>
          <p:nvPr/>
        </p:nvSpPr>
        <p:spPr>
          <a:xfrm>
            <a:off x="3656983" y="5987552"/>
            <a:ext cx="187875" cy="81259"/>
          </a:xfrm>
          <a:custGeom>
            <a:avLst/>
            <a:gdLst/>
            <a:ahLst/>
            <a:cxnLst/>
            <a:rect l="l" t="t" r="r" b="b"/>
            <a:pathLst>
              <a:path w="207010" h="89534">
                <a:moveTo>
                  <a:pt x="0" y="0"/>
                </a:moveTo>
                <a:lnTo>
                  <a:pt x="0" y="89153"/>
                </a:lnTo>
                <a:lnTo>
                  <a:pt x="206501" y="89153"/>
                </a:lnTo>
                <a:lnTo>
                  <a:pt x="206501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4" name="object 54"/>
          <p:cNvSpPr/>
          <p:nvPr/>
        </p:nvSpPr>
        <p:spPr>
          <a:xfrm>
            <a:off x="3603733" y="4195021"/>
            <a:ext cx="1390042" cy="1873559"/>
          </a:xfrm>
          <a:custGeom>
            <a:avLst/>
            <a:gdLst/>
            <a:ahLst/>
            <a:cxnLst/>
            <a:rect l="l" t="t" r="r" b="b"/>
            <a:pathLst>
              <a:path w="1531620" h="2064384">
                <a:moveTo>
                  <a:pt x="0" y="0"/>
                </a:moveTo>
                <a:lnTo>
                  <a:pt x="0" y="2064258"/>
                </a:lnTo>
                <a:lnTo>
                  <a:pt x="1531620" y="2064258"/>
                </a:lnTo>
                <a:lnTo>
                  <a:pt x="1531619" y="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5" name="object 55"/>
          <p:cNvSpPr/>
          <p:nvPr/>
        </p:nvSpPr>
        <p:spPr>
          <a:xfrm>
            <a:off x="6714384" y="4172200"/>
            <a:ext cx="1407065" cy="1884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6" name="object 56"/>
          <p:cNvSpPr/>
          <p:nvPr/>
        </p:nvSpPr>
        <p:spPr>
          <a:xfrm>
            <a:off x="6681189" y="1973721"/>
            <a:ext cx="1442128" cy="1936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7" name="object 57"/>
          <p:cNvSpPr/>
          <p:nvPr/>
        </p:nvSpPr>
        <p:spPr>
          <a:xfrm>
            <a:off x="5509681" y="2695713"/>
            <a:ext cx="932457" cy="596473"/>
          </a:xfrm>
          <a:custGeom>
            <a:avLst/>
            <a:gdLst/>
            <a:ahLst/>
            <a:cxnLst/>
            <a:rect l="l" t="t" r="r" b="b"/>
            <a:pathLst>
              <a:path w="1027429" h="657225">
                <a:moveTo>
                  <a:pt x="770382" y="492251"/>
                </a:moveTo>
                <a:lnTo>
                  <a:pt x="770382" y="163829"/>
                </a:lnTo>
                <a:lnTo>
                  <a:pt x="0" y="163829"/>
                </a:lnTo>
                <a:lnTo>
                  <a:pt x="0" y="492251"/>
                </a:lnTo>
                <a:lnTo>
                  <a:pt x="770382" y="492251"/>
                </a:lnTo>
                <a:close/>
              </a:path>
              <a:path w="1027429" h="657225">
                <a:moveTo>
                  <a:pt x="1027176" y="328422"/>
                </a:moveTo>
                <a:lnTo>
                  <a:pt x="770382" y="0"/>
                </a:lnTo>
                <a:lnTo>
                  <a:pt x="770382" y="656844"/>
                </a:lnTo>
                <a:lnTo>
                  <a:pt x="1027176" y="328422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8" name="object 58"/>
          <p:cNvSpPr/>
          <p:nvPr/>
        </p:nvSpPr>
        <p:spPr>
          <a:xfrm>
            <a:off x="5509681" y="2695713"/>
            <a:ext cx="932457" cy="596473"/>
          </a:xfrm>
          <a:custGeom>
            <a:avLst/>
            <a:gdLst/>
            <a:ahLst/>
            <a:cxnLst/>
            <a:rect l="l" t="t" r="r" b="b"/>
            <a:pathLst>
              <a:path w="1027429" h="657225">
                <a:moveTo>
                  <a:pt x="770382" y="0"/>
                </a:moveTo>
                <a:lnTo>
                  <a:pt x="770382" y="163829"/>
                </a:lnTo>
                <a:lnTo>
                  <a:pt x="0" y="163829"/>
                </a:lnTo>
                <a:lnTo>
                  <a:pt x="0" y="492251"/>
                </a:lnTo>
                <a:lnTo>
                  <a:pt x="770382" y="492251"/>
                </a:lnTo>
                <a:lnTo>
                  <a:pt x="770382" y="656844"/>
                </a:lnTo>
                <a:lnTo>
                  <a:pt x="1027176" y="328422"/>
                </a:lnTo>
                <a:lnTo>
                  <a:pt x="770382" y="0"/>
                </a:lnTo>
                <a:close/>
              </a:path>
            </a:pathLst>
          </a:custGeom>
          <a:ln w="38100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9" name="object 59"/>
          <p:cNvSpPr/>
          <p:nvPr/>
        </p:nvSpPr>
        <p:spPr>
          <a:xfrm>
            <a:off x="5504148" y="4843707"/>
            <a:ext cx="932457" cy="596473"/>
          </a:xfrm>
          <a:custGeom>
            <a:avLst/>
            <a:gdLst/>
            <a:ahLst/>
            <a:cxnLst/>
            <a:rect l="l" t="t" r="r" b="b"/>
            <a:pathLst>
              <a:path w="1027429" h="657225">
                <a:moveTo>
                  <a:pt x="770381" y="493013"/>
                </a:moveTo>
                <a:lnTo>
                  <a:pt x="770381" y="163829"/>
                </a:lnTo>
                <a:lnTo>
                  <a:pt x="0" y="163829"/>
                </a:lnTo>
                <a:lnTo>
                  <a:pt x="0" y="493013"/>
                </a:lnTo>
                <a:lnTo>
                  <a:pt x="770381" y="493013"/>
                </a:lnTo>
                <a:close/>
              </a:path>
              <a:path w="1027429" h="657225">
                <a:moveTo>
                  <a:pt x="1027176" y="328422"/>
                </a:moveTo>
                <a:lnTo>
                  <a:pt x="770381" y="0"/>
                </a:lnTo>
                <a:lnTo>
                  <a:pt x="770382" y="656843"/>
                </a:lnTo>
                <a:lnTo>
                  <a:pt x="1027176" y="328422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0" name="object 60"/>
          <p:cNvSpPr/>
          <p:nvPr/>
        </p:nvSpPr>
        <p:spPr>
          <a:xfrm>
            <a:off x="5504148" y="4843707"/>
            <a:ext cx="932457" cy="596473"/>
          </a:xfrm>
          <a:custGeom>
            <a:avLst/>
            <a:gdLst/>
            <a:ahLst/>
            <a:cxnLst/>
            <a:rect l="l" t="t" r="r" b="b"/>
            <a:pathLst>
              <a:path w="1027429" h="657225">
                <a:moveTo>
                  <a:pt x="770381" y="0"/>
                </a:moveTo>
                <a:lnTo>
                  <a:pt x="770381" y="163829"/>
                </a:lnTo>
                <a:lnTo>
                  <a:pt x="0" y="163829"/>
                </a:lnTo>
                <a:lnTo>
                  <a:pt x="0" y="493013"/>
                </a:lnTo>
                <a:lnTo>
                  <a:pt x="770381" y="493013"/>
                </a:lnTo>
                <a:lnTo>
                  <a:pt x="770382" y="656843"/>
                </a:lnTo>
                <a:lnTo>
                  <a:pt x="1027176" y="328422"/>
                </a:lnTo>
                <a:lnTo>
                  <a:pt x="770381" y="0"/>
                </a:lnTo>
                <a:close/>
              </a:path>
            </a:pathLst>
          </a:custGeom>
          <a:ln w="38099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1. </a:t>
            </a:r>
            <a:r>
              <a:rPr spc="-5" dirty="0"/>
              <a:t>Definition </a:t>
            </a:r>
            <a:r>
              <a:rPr dirty="0"/>
              <a:t>of the </a:t>
            </a:r>
            <a:r>
              <a:rPr spc="-5" dirty="0"/>
              <a:t>mapping</a:t>
            </a:r>
            <a:r>
              <a:rPr spc="18" dirty="0"/>
              <a:t> </a:t>
            </a:r>
            <a:r>
              <a:rPr spc="-5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47932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797834"/>
            <a:ext cx="7616414" cy="2722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spc="-5" dirty="0">
                <a:latin typeface="Arial"/>
                <a:cs typeface="Arial"/>
              </a:rPr>
              <a:t>The selection </a:t>
            </a:r>
            <a:r>
              <a:rPr sz="1815" spc="-9" dirty="0">
                <a:latin typeface="Arial"/>
                <a:cs typeface="Arial"/>
              </a:rPr>
              <a:t>of </a:t>
            </a:r>
            <a:r>
              <a:rPr sz="1815" spc="-5" dirty="0">
                <a:latin typeface="Arial"/>
                <a:cs typeface="Arial"/>
              </a:rPr>
              <a:t>the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spatial </a:t>
            </a:r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unit of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analysis </a:t>
            </a:r>
            <a:r>
              <a:rPr sz="1815" spc="-9" dirty="0">
                <a:latin typeface="Arial"/>
                <a:cs typeface="Arial"/>
              </a:rPr>
              <a:t>depends</a:t>
            </a:r>
            <a:r>
              <a:rPr sz="1815" spc="100" dirty="0">
                <a:latin typeface="Arial"/>
                <a:cs typeface="Arial"/>
              </a:rPr>
              <a:t> </a:t>
            </a:r>
            <a:r>
              <a:rPr sz="1815" spc="-9" dirty="0">
                <a:latin typeface="Arial"/>
                <a:cs typeface="Arial"/>
              </a:rPr>
              <a:t>on:</a:t>
            </a:r>
            <a:endParaRPr sz="1815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861">
              <a:latin typeface="Times New Roman"/>
              <a:cs typeface="Times New Roman"/>
            </a:endParaRPr>
          </a:p>
          <a:p>
            <a:pPr marL="1621780"/>
            <a:r>
              <a:rPr sz="1452" spc="-5" dirty="0">
                <a:latin typeface="Arial"/>
                <a:cs typeface="Arial"/>
              </a:rPr>
              <a:t>Spatial resolution of the satellite</a:t>
            </a:r>
            <a:r>
              <a:rPr sz="1452" spc="-2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image</a:t>
            </a:r>
            <a:endParaRPr sz="1452">
              <a:latin typeface="Arial"/>
              <a:cs typeface="Arial"/>
            </a:endParaRPr>
          </a:p>
          <a:p>
            <a:pPr marL="1621780" marR="4611">
              <a:lnSpc>
                <a:spcPts val="3576"/>
              </a:lnSpc>
              <a:spcBef>
                <a:spcPts val="168"/>
              </a:spcBef>
            </a:pPr>
            <a:r>
              <a:rPr sz="1452" spc="-5" dirty="0">
                <a:latin typeface="Arial"/>
                <a:cs typeface="Arial"/>
              </a:rPr>
              <a:t>Type of thematic information we want to extract, e.g. land cover, land use  </a:t>
            </a:r>
            <a:r>
              <a:rPr sz="1452" dirty="0">
                <a:latin typeface="Arial"/>
                <a:cs typeface="Arial"/>
              </a:rPr>
              <a:t>Format of the map we want to </a:t>
            </a:r>
            <a:r>
              <a:rPr sz="1452" spc="-5" dirty="0">
                <a:latin typeface="Arial"/>
                <a:cs typeface="Arial"/>
              </a:rPr>
              <a:t>produce, i.e. vector or</a:t>
            </a:r>
            <a:r>
              <a:rPr sz="1452" spc="-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raster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634">
              <a:latin typeface="Times New Roman"/>
              <a:cs typeface="Times New Roman"/>
            </a:endParaRPr>
          </a:p>
          <a:p>
            <a:pPr marL="1621780"/>
            <a:r>
              <a:rPr sz="1452" spc="-5" dirty="0">
                <a:latin typeface="Arial"/>
                <a:cs typeface="Arial"/>
              </a:rPr>
              <a:t>Minimum Mapping Unit of the final</a:t>
            </a:r>
            <a:r>
              <a:rPr sz="1452" spc="-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map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861">
              <a:latin typeface="Times New Roman"/>
              <a:cs typeface="Times New Roman"/>
            </a:endParaRPr>
          </a:p>
          <a:p>
            <a:pPr marL="1621780">
              <a:spcBef>
                <a:spcPts val="5"/>
              </a:spcBef>
            </a:pPr>
            <a:r>
              <a:rPr sz="1452" spc="-5" dirty="0">
                <a:latin typeface="Arial"/>
                <a:cs typeface="Arial"/>
              </a:rPr>
              <a:t>Post-processing tasks that we are planning to</a:t>
            </a:r>
            <a:r>
              <a:rPr sz="1452" spc="-36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apply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1. </a:t>
            </a:r>
            <a:r>
              <a:rPr spc="-5" dirty="0"/>
              <a:t>Definition </a:t>
            </a:r>
            <a:r>
              <a:rPr dirty="0"/>
              <a:t>of the </a:t>
            </a:r>
            <a:r>
              <a:rPr spc="-5" dirty="0"/>
              <a:t>mapping</a:t>
            </a:r>
            <a:r>
              <a:rPr spc="18" dirty="0"/>
              <a:t> </a:t>
            </a:r>
            <a:r>
              <a:rPr spc="-5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22335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6748" y="1816735"/>
            <a:ext cx="1786538" cy="261285"/>
          </a:xfrm>
          <a:prstGeom prst="rect">
            <a:avLst/>
          </a:prstGeom>
          <a:solidFill>
            <a:srgbClr val="B74633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Map format =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raster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6748" y="3751730"/>
            <a:ext cx="1817082" cy="261285"/>
          </a:xfrm>
          <a:prstGeom prst="rect">
            <a:avLst/>
          </a:prstGeom>
          <a:solidFill>
            <a:srgbClr val="B74633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Map format =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vector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8781" y="2286308"/>
            <a:ext cx="3319503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MMU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pixel size of input satellite</a:t>
            </a:r>
            <a:r>
              <a:rPr sz="1452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5212" y="2708622"/>
            <a:ext cx="4899148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Image </a:t>
            </a:r>
            <a:r>
              <a:rPr sz="1271" b="1" i="1" spc="-5" dirty="0">
                <a:latin typeface="Arial"/>
                <a:cs typeface="Arial"/>
              </a:rPr>
              <a:t>classification &gt; accuracy</a:t>
            </a:r>
            <a:r>
              <a:rPr sz="1271" b="1" i="1" spc="23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8896" y="1378285"/>
            <a:ext cx="7976027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The steps required to information extraction depend on the defined mapping</a:t>
            </a:r>
            <a:r>
              <a:rPr sz="1634" spc="-14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approach: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8781" y="3016598"/>
            <a:ext cx="3319503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MMU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pixel size of input satellite</a:t>
            </a:r>
            <a:r>
              <a:rPr sz="1452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5212" y="3433380"/>
            <a:ext cx="6331836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Image </a:t>
            </a:r>
            <a:r>
              <a:rPr sz="1271" b="1" i="1" spc="-9" dirty="0">
                <a:latin typeface="Arial"/>
                <a:cs typeface="Arial"/>
              </a:rPr>
              <a:t>classification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post-processing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accuracy</a:t>
            </a:r>
            <a:r>
              <a:rPr sz="1271" b="1" i="1" spc="172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0276" y="3670817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195072" y="57150"/>
                </a:moveTo>
                <a:lnTo>
                  <a:pt x="97536" y="0"/>
                </a:lnTo>
                <a:lnTo>
                  <a:pt x="0" y="57150"/>
                </a:lnTo>
                <a:lnTo>
                  <a:pt x="48768" y="57150"/>
                </a:lnTo>
                <a:lnTo>
                  <a:pt x="48768" y="258699"/>
                </a:lnTo>
                <a:lnTo>
                  <a:pt x="97536" y="287274"/>
                </a:lnTo>
                <a:lnTo>
                  <a:pt x="146304" y="258699"/>
                </a:lnTo>
                <a:lnTo>
                  <a:pt x="146304" y="57150"/>
                </a:lnTo>
                <a:lnTo>
                  <a:pt x="195072" y="57150"/>
                </a:lnTo>
                <a:close/>
              </a:path>
              <a:path w="195579" h="287654">
                <a:moveTo>
                  <a:pt x="48768" y="258699"/>
                </a:moveTo>
                <a:lnTo>
                  <a:pt x="48768" y="230124"/>
                </a:lnTo>
                <a:lnTo>
                  <a:pt x="0" y="230124"/>
                </a:lnTo>
                <a:lnTo>
                  <a:pt x="48768" y="258699"/>
                </a:lnTo>
                <a:close/>
              </a:path>
              <a:path w="195579" h="287654">
                <a:moveTo>
                  <a:pt x="195072" y="230124"/>
                </a:moveTo>
                <a:lnTo>
                  <a:pt x="146304" y="230124"/>
                </a:lnTo>
                <a:lnTo>
                  <a:pt x="146304" y="258699"/>
                </a:lnTo>
                <a:lnTo>
                  <a:pt x="195072" y="230124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6600276" y="3670817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97536" y="0"/>
                </a:moveTo>
                <a:lnTo>
                  <a:pt x="195072" y="57150"/>
                </a:lnTo>
                <a:lnTo>
                  <a:pt x="146304" y="57150"/>
                </a:lnTo>
                <a:lnTo>
                  <a:pt x="146304" y="230124"/>
                </a:lnTo>
                <a:lnTo>
                  <a:pt x="195072" y="230124"/>
                </a:lnTo>
                <a:lnTo>
                  <a:pt x="97536" y="287274"/>
                </a:lnTo>
                <a:lnTo>
                  <a:pt x="0" y="230124"/>
                </a:lnTo>
                <a:lnTo>
                  <a:pt x="48768" y="230124"/>
                </a:lnTo>
                <a:lnTo>
                  <a:pt x="48768" y="57150"/>
                </a:lnTo>
                <a:lnTo>
                  <a:pt x="0" y="57150"/>
                </a:lnTo>
                <a:lnTo>
                  <a:pt x="97536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6316262" y="3947903"/>
            <a:ext cx="772822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upscaling</a:t>
            </a:r>
            <a:endParaRPr sz="127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8781" y="4225450"/>
            <a:ext cx="3142577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Spatial unit of analysis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sz="1452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pixel</a:t>
            </a:r>
            <a:endParaRPr sz="145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5212" y="4561319"/>
            <a:ext cx="6331836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Image </a:t>
            </a:r>
            <a:r>
              <a:rPr sz="1271" b="1" i="1" spc="-9" dirty="0">
                <a:latin typeface="Arial"/>
                <a:cs typeface="Arial"/>
              </a:rPr>
              <a:t>classification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post-processing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accuracy</a:t>
            </a:r>
            <a:r>
              <a:rPr sz="1271" b="1" i="1" spc="172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50760" y="4765560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195072" y="57912"/>
                </a:moveTo>
                <a:lnTo>
                  <a:pt x="97536" y="0"/>
                </a:lnTo>
                <a:lnTo>
                  <a:pt x="0" y="57912"/>
                </a:lnTo>
                <a:lnTo>
                  <a:pt x="48768" y="57912"/>
                </a:lnTo>
                <a:lnTo>
                  <a:pt x="48768" y="258699"/>
                </a:lnTo>
                <a:lnTo>
                  <a:pt x="97536" y="287274"/>
                </a:lnTo>
                <a:lnTo>
                  <a:pt x="146304" y="258699"/>
                </a:lnTo>
                <a:lnTo>
                  <a:pt x="146304" y="57912"/>
                </a:lnTo>
                <a:lnTo>
                  <a:pt x="195072" y="57912"/>
                </a:lnTo>
                <a:close/>
              </a:path>
              <a:path w="195579" h="287654">
                <a:moveTo>
                  <a:pt x="48768" y="258699"/>
                </a:moveTo>
                <a:lnTo>
                  <a:pt x="48768" y="230124"/>
                </a:lnTo>
                <a:lnTo>
                  <a:pt x="0" y="230124"/>
                </a:lnTo>
                <a:lnTo>
                  <a:pt x="48768" y="258699"/>
                </a:lnTo>
                <a:close/>
              </a:path>
              <a:path w="195579" h="287654">
                <a:moveTo>
                  <a:pt x="195072" y="230124"/>
                </a:moveTo>
                <a:lnTo>
                  <a:pt x="146304" y="230124"/>
                </a:lnTo>
                <a:lnTo>
                  <a:pt x="146304" y="258699"/>
                </a:lnTo>
                <a:lnTo>
                  <a:pt x="195072" y="230124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6650760" y="4765560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97536" y="0"/>
                </a:moveTo>
                <a:lnTo>
                  <a:pt x="195072" y="57912"/>
                </a:lnTo>
                <a:lnTo>
                  <a:pt x="146304" y="57912"/>
                </a:lnTo>
                <a:lnTo>
                  <a:pt x="146304" y="230124"/>
                </a:lnTo>
                <a:lnTo>
                  <a:pt x="195072" y="230124"/>
                </a:lnTo>
                <a:lnTo>
                  <a:pt x="97536" y="287274"/>
                </a:lnTo>
                <a:lnTo>
                  <a:pt x="0" y="230124"/>
                </a:lnTo>
                <a:lnTo>
                  <a:pt x="48768" y="230124"/>
                </a:lnTo>
                <a:lnTo>
                  <a:pt x="48768" y="57912"/>
                </a:lnTo>
                <a:lnTo>
                  <a:pt x="0" y="57912"/>
                </a:lnTo>
                <a:lnTo>
                  <a:pt x="97536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5792058" y="5042647"/>
            <a:ext cx="3448594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Generalisation </a:t>
            </a:r>
            <a:r>
              <a:rPr sz="1271" b="1" spc="-5" dirty="0">
                <a:solidFill>
                  <a:srgbClr val="BD4A35"/>
                </a:solidFill>
                <a:latin typeface="Arial"/>
                <a:cs typeface="Arial"/>
              </a:rPr>
              <a:t>+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Raster </a:t>
            </a:r>
            <a:r>
              <a:rPr sz="1271" b="1" spc="-5" dirty="0">
                <a:solidFill>
                  <a:srgbClr val="BD4A35"/>
                </a:solidFill>
                <a:latin typeface="Arial"/>
                <a:cs typeface="Arial"/>
              </a:rPr>
              <a:t>to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vector</a:t>
            </a:r>
            <a:r>
              <a:rPr sz="1271" b="1" spc="50" dirty="0">
                <a:solidFill>
                  <a:srgbClr val="BD4A35"/>
                </a:solidFill>
                <a:latin typeface="Arial"/>
                <a:cs typeface="Arial"/>
              </a:rPr>
              <a:t>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conversion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8782" y="5056709"/>
            <a:ext cx="2703435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Spatial unit of analysis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452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object</a:t>
            </a:r>
            <a:endParaRPr sz="145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5211" y="5425772"/>
            <a:ext cx="6362955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860" marR="4611" indent="-829909"/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Image segmentation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Image classification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post-processing </a:t>
            </a:r>
            <a:r>
              <a:rPr sz="1271" b="1" i="1" spc="-5" dirty="0">
                <a:latin typeface="Arial"/>
                <a:cs typeface="Arial"/>
              </a:rPr>
              <a:t>&gt;  </a:t>
            </a:r>
            <a:r>
              <a:rPr sz="1271" b="1" i="1" spc="-9" dirty="0">
                <a:latin typeface="Arial"/>
                <a:cs typeface="Arial"/>
              </a:rPr>
              <a:t>accuracy</a:t>
            </a:r>
            <a:r>
              <a:rPr sz="1271" b="1" i="1" spc="-32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3137" y="5866990"/>
            <a:ext cx="1140503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Generalisation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14649" y="5618950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5" h="287654">
                <a:moveTo>
                  <a:pt x="195846" y="57150"/>
                </a:moveTo>
                <a:lnTo>
                  <a:pt x="97548" y="0"/>
                </a:lnTo>
                <a:lnTo>
                  <a:pt x="0" y="57150"/>
                </a:lnTo>
                <a:lnTo>
                  <a:pt x="48780" y="57150"/>
                </a:lnTo>
                <a:lnTo>
                  <a:pt x="48780" y="258321"/>
                </a:lnTo>
                <a:lnTo>
                  <a:pt x="97548" y="287274"/>
                </a:lnTo>
                <a:lnTo>
                  <a:pt x="146303" y="258549"/>
                </a:lnTo>
                <a:lnTo>
                  <a:pt x="146303" y="57150"/>
                </a:lnTo>
                <a:lnTo>
                  <a:pt x="195846" y="57150"/>
                </a:lnTo>
                <a:close/>
              </a:path>
              <a:path w="196215" h="287654">
                <a:moveTo>
                  <a:pt x="48780" y="258321"/>
                </a:moveTo>
                <a:lnTo>
                  <a:pt x="48780" y="229362"/>
                </a:lnTo>
                <a:lnTo>
                  <a:pt x="0" y="229362"/>
                </a:lnTo>
                <a:lnTo>
                  <a:pt x="48780" y="258321"/>
                </a:lnTo>
                <a:close/>
              </a:path>
              <a:path w="196215" h="287654">
                <a:moveTo>
                  <a:pt x="195846" y="229362"/>
                </a:moveTo>
                <a:lnTo>
                  <a:pt x="146303" y="229362"/>
                </a:lnTo>
                <a:lnTo>
                  <a:pt x="146303" y="258549"/>
                </a:lnTo>
                <a:lnTo>
                  <a:pt x="195846" y="229362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8314649" y="5618950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5" h="287654">
                <a:moveTo>
                  <a:pt x="97548" y="0"/>
                </a:moveTo>
                <a:lnTo>
                  <a:pt x="195846" y="57150"/>
                </a:lnTo>
                <a:lnTo>
                  <a:pt x="146303" y="57150"/>
                </a:lnTo>
                <a:lnTo>
                  <a:pt x="146303" y="229362"/>
                </a:lnTo>
                <a:lnTo>
                  <a:pt x="195846" y="229362"/>
                </a:lnTo>
                <a:lnTo>
                  <a:pt x="97548" y="287274"/>
                </a:lnTo>
                <a:lnTo>
                  <a:pt x="0" y="229362"/>
                </a:lnTo>
                <a:lnTo>
                  <a:pt x="48780" y="229362"/>
                </a:lnTo>
                <a:lnTo>
                  <a:pt x="48780" y="57150"/>
                </a:lnTo>
                <a:lnTo>
                  <a:pt x="0" y="57150"/>
                </a:lnTo>
                <a:lnTo>
                  <a:pt x="97548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3266251" y="5641772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4" h="287654">
                <a:moveTo>
                  <a:pt x="195833" y="57150"/>
                </a:moveTo>
                <a:lnTo>
                  <a:pt x="97535" y="0"/>
                </a:lnTo>
                <a:lnTo>
                  <a:pt x="0" y="57150"/>
                </a:lnTo>
                <a:lnTo>
                  <a:pt x="48767" y="57150"/>
                </a:lnTo>
                <a:lnTo>
                  <a:pt x="48767" y="258699"/>
                </a:lnTo>
                <a:lnTo>
                  <a:pt x="97535" y="287274"/>
                </a:lnTo>
                <a:lnTo>
                  <a:pt x="146303" y="258920"/>
                </a:lnTo>
                <a:lnTo>
                  <a:pt x="146303" y="57150"/>
                </a:lnTo>
                <a:lnTo>
                  <a:pt x="195833" y="57150"/>
                </a:lnTo>
                <a:close/>
              </a:path>
              <a:path w="196214" h="287654">
                <a:moveTo>
                  <a:pt x="48767" y="258699"/>
                </a:moveTo>
                <a:lnTo>
                  <a:pt x="48767" y="230124"/>
                </a:lnTo>
                <a:lnTo>
                  <a:pt x="0" y="230124"/>
                </a:lnTo>
                <a:lnTo>
                  <a:pt x="48767" y="258699"/>
                </a:lnTo>
                <a:close/>
              </a:path>
              <a:path w="196214" h="287654">
                <a:moveTo>
                  <a:pt x="195833" y="230124"/>
                </a:moveTo>
                <a:lnTo>
                  <a:pt x="146303" y="230124"/>
                </a:lnTo>
                <a:lnTo>
                  <a:pt x="146303" y="258920"/>
                </a:lnTo>
                <a:lnTo>
                  <a:pt x="195833" y="230124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3266251" y="5641772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4" h="287654">
                <a:moveTo>
                  <a:pt x="97535" y="0"/>
                </a:moveTo>
                <a:lnTo>
                  <a:pt x="195833" y="57150"/>
                </a:lnTo>
                <a:lnTo>
                  <a:pt x="146303" y="57150"/>
                </a:lnTo>
                <a:lnTo>
                  <a:pt x="146303" y="230124"/>
                </a:lnTo>
                <a:lnTo>
                  <a:pt x="195833" y="230124"/>
                </a:lnTo>
                <a:lnTo>
                  <a:pt x="97535" y="287274"/>
                </a:lnTo>
                <a:lnTo>
                  <a:pt x="0" y="230124"/>
                </a:lnTo>
                <a:lnTo>
                  <a:pt x="48767" y="230124"/>
                </a:lnTo>
                <a:lnTo>
                  <a:pt x="48767" y="57150"/>
                </a:lnTo>
                <a:lnTo>
                  <a:pt x="0" y="57150"/>
                </a:lnTo>
                <a:lnTo>
                  <a:pt x="97535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2674492" y="5901569"/>
            <a:ext cx="1611918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Generate </a:t>
            </a:r>
            <a:r>
              <a:rPr sz="1271" b="1" spc="-5" dirty="0">
                <a:solidFill>
                  <a:srgbClr val="BD4A35"/>
                </a:solidFill>
                <a:latin typeface="Arial"/>
                <a:cs typeface="Arial"/>
              </a:rPr>
              <a:t>the</a:t>
            </a:r>
            <a:r>
              <a:rPr sz="1271" b="1" spc="-32" dirty="0">
                <a:solidFill>
                  <a:srgbClr val="BD4A35"/>
                </a:solidFill>
                <a:latin typeface="Arial"/>
                <a:cs typeface="Arial"/>
              </a:rPr>
              <a:t>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objects</a:t>
            </a:r>
            <a:endParaRPr sz="1271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018896" y="-18279"/>
            <a:ext cx="462309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1. </a:t>
            </a:r>
            <a:r>
              <a:rPr spc="-5" dirty="0"/>
              <a:t>Definition </a:t>
            </a:r>
            <a:r>
              <a:rPr dirty="0"/>
              <a:t>of the </a:t>
            </a:r>
            <a:r>
              <a:rPr spc="-5" dirty="0"/>
              <a:t>mapping</a:t>
            </a:r>
            <a:r>
              <a:rPr spc="18" dirty="0"/>
              <a:t> </a:t>
            </a:r>
            <a:r>
              <a:rPr spc="-5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46875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910" y="519855"/>
            <a:ext cx="9911227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4273" y="2634855"/>
            <a:ext cx="3704472" cy="368326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849" rIns="0" bIns="0" rtlCol="0">
            <a:spAutoFit/>
          </a:bodyPr>
          <a:lstStyle/>
          <a:p>
            <a:pPr marL="83567">
              <a:spcBef>
                <a:spcPts val="259"/>
              </a:spcBef>
            </a:pP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Geographical</a:t>
            </a:r>
            <a:r>
              <a:rPr sz="2178" b="1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stratification</a:t>
            </a:r>
            <a:endParaRPr sz="217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4506225"/>
            <a:ext cx="2954703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426" y="5092670"/>
            <a:ext cx="30180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426" y="2229600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426" y="4072603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6" y="5549102"/>
            <a:ext cx="220089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7150" y="4011065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4289292" y="404264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74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897" y="1534809"/>
            <a:ext cx="7101776" cy="2811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Geographical stratification </a:t>
            </a:r>
            <a:r>
              <a:rPr sz="1452" dirty="0">
                <a:latin typeface="Arial"/>
                <a:cs typeface="Arial"/>
              </a:rPr>
              <a:t>– </a:t>
            </a:r>
            <a:r>
              <a:rPr sz="1452" spc="-5" dirty="0">
                <a:latin typeface="Arial"/>
                <a:cs typeface="Arial"/>
              </a:rPr>
              <a:t>the study area is divided into smaller areas (strata) </a:t>
            </a:r>
            <a:r>
              <a:rPr sz="1452" dirty="0">
                <a:latin typeface="Arial"/>
                <a:cs typeface="Arial"/>
              </a:rPr>
              <a:t>so </a:t>
            </a:r>
            <a:r>
              <a:rPr sz="1452" spc="-5" dirty="0">
                <a:latin typeface="Arial"/>
                <a:cs typeface="Arial"/>
              </a:rPr>
              <a:t>that  each strata can be processed</a:t>
            </a:r>
            <a:r>
              <a:rPr sz="1452" spc="-2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independently.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31122">
              <a:spcBef>
                <a:spcPts val="899"/>
              </a:spcBef>
            </a:pPr>
            <a:r>
              <a:rPr sz="1452" spc="-5" dirty="0">
                <a:latin typeface="Arial"/>
                <a:cs typeface="Arial"/>
              </a:rPr>
              <a:t>Five general concepts </a:t>
            </a:r>
            <a:r>
              <a:rPr sz="1452" dirty="0">
                <a:latin typeface="Arial"/>
                <a:cs typeface="Arial"/>
              </a:rPr>
              <a:t>are </a:t>
            </a:r>
            <a:r>
              <a:rPr sz="1452" spc="-5" dirty="0">
                <a:latin typeface="Arial"/>
                <a:cs typeface="Arial"/>
              </a:rPr>
              <a:t>useful in geographical</a:t>
            </a:r>
            <a:r>
              <a:rPr sz="1452" spc="-2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stratification:</a:t>
            </a:r>
            <a:endParaRPr sz="1452">
              <a:latin typeface="Arial"/>
              <a:cs typeface="Arial"/>
            </a:endParaRPr>
          </a:p>
          <a:p>
            <a:pPr marL="147539" indent="-116418">
              <a:spcBef>
                <a:spcPts val="436"/>
              </a:spcBef>
              <a:buChar char="•"/>
              <a:tabLst>
                <a:tab pos="148116" algn="l"/>
              </a:tabLst>
            </a:pPr>
            <a:r>
              <a:rPr sz="1452" spc="-5" dirty="0">
                <a:latin typeface="Arial"/>
                <a:cs typeface="Arial"/>
              </a:rPr>
              <a:t>economics of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size,</a:t>
            </a:r>
            <a:endParaRPr sz="1452">
              <a:latin typeface="Arial"/>
              <a:cs typeface="Arial"/>
            </a:endParaRPr>
          </a:p>
          <a:p>
            <a:pPr marL="148116" indent="-116994">
              <a:spcBef>
                <a:spcPts val="522"/>
              </a:spcBef>
              <a:buChar char="•"/>
              <a:tabLst>
                <a:tab pos="148692" algn="l"/>
              </a:tabLst>
            </a:pPr>
            <a:r>
              <a:rPr sz="1452" spc="-5" dirty="0">
                <a:latin typeface="Arial"/>
                <a:cs typeface="Arial"/>
              </a:rPr>
              <a:t>type of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physiography,</a:t>
            </a:r>
            <a:endParaRPr sz="1452">
              <a:latin typeface="Arial"/>
              <a:cs typeface="Arial"/>
            </a:endParaRPr>
          </a:p>
          <a:p>
            <a:pPr marL="147539" indent="-116418">
              <a:spcBef>
                <a:spcPts val="526"/>
              </a:spcBef>
              <a:buChar char="•"/>
              <a:tabLst>
                <a:tab pos="148116" algn="l"/>
              </a:tabLst>
            </a:pPr>
            <a:r>
              <a:rPr sz="1452" spc="-5" dirty="0">
                <a:latin typeface="Arial"/>
                <a:cs typeface="Arial"/>
              </a:rPr>
              <a:t>potential land cover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distribution,</a:t>
            </a:r>
            <a:endParaRPr sz="1452">
              <a:latin typeface="Arial"/>
              <a:cs typeface="Arial"/>
            </a:endParaRPr>
          </a:p>
          <a:p>
            <a:pPr marL="147539" indent="-116418">
              <a:spcBef>
                <a:spcPts val="526"/>
              </a:spcBef>
              <a:buChar char="•"/>
              <a:tabLst>
                <a:tab pos="148116" algn="l"/>
              </a:tabLst>
            </a:pPr>
            <a:r>
              <a:rPr sz="1452" spc="-5" dirty="0">
                <a:latin typeface="Arial"/>
                <a:cs typeface="Arial"/>
              </a:rPr>
              <a:t>potential spectral</a:t>
            </a:r>
            <a:r>
              <a:rPr sz="1452" spc="-5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uniformity,</a:t>
            </a:r>
            <a:endParaRPr sz="1452">
              <a:latin typeface="Arial"/>
              <a:cs typeface="Arial"/>
            </a:endParaRPr>
          </a:p>
          <a:p>
            <a:pPr marL="147539" indent="-116418">
              <a:spcBef>
                <a:spcPts val="522"/>
              </a:spcBef>
              <a:buChar char="•"/>
              <a:tabLst>
                <a:tab pos="148116" algn="l"/>
              </a:tabLst>
            </a:pPr>
            <a:r>
              <a:rPr sz="1452" spc="-5" dirty="0">
                <a:latin typeface="Arial"/>
                <a:cs typeface="Arial"/>
              </a:rPr>
              <a:t>edge-matching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issues.</a:t>
            </a:r>
            <a:endParaRPr sz="1452">
              <a:latin typeface="Arial"/>
              <a:cs typeface="Arial"/>
            </a:endParaRPr>
          </a:p>
          <a:p>
            <a:pPr marL="1410270">
              <a:spcBef>
                <a:spcPts val="1198"/>
              </a:spcBef>
            </a:pPr>
            <a:r>
              <a:rPr sz="1452" b="1" spc="-5" dirty="0">
                <a:solidFill>
                  <a:srgbClr val="23366F"/>
                </a:solidFill>
                <a:latin typeface="Arial"/>
                <a:cs typeface="Arial"/>
              </a:rPr>
              <a:t>Data that can be used </a:t>
            </a:r>
            <a:r>
              <a:rPr sz="1452" b="1" dirty="0">
                <a:solidFill>
                  <a:srgbClr val="23366F"/>
                </a:solidFill>
                <a:latin typeface="Arial"/>
                <a:cs typeface="Arial"/>
              </a:rPr>
              <a:t>for </a:t>
            </a:r>
            <a:r>
              <a:rPr sz="1452" b="1" spc="-5" dirty="0">
                <a:solidFill>
                  <a:srgbClr val="23366F"/>
                </a:solidFill>
                <a:latin typeface="Arial"/>
                <a:cs typeface="Arial"/>
              </a:rPr>
              <a:t>geographical</a:t>
            </a:r>
            <a:r>
              <a:rPr sz="1452" b="1" spc="14" dirty="0">
                <a:solidFill>
                  <a:srgbClr val="23366F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23366F"/>
                </a:solidFill>
                <a:latin typeface="Arial"/>
                <a:cs typeface="Arial"/>
              </a:rPr>
              <a:t>stratification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7882" y="5383818"/>
            <a:ext cx="1013140" cy="261285"/>
          </a:xfrm>
          <a:prstGeom prst="rect">
            <a:avLst/>
          </a:prstGeom>
          <a:solidFill>
            <a:srgbClr val="01326A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Elevation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3968" y="4603043"/>
            <a:ext cx="1013140" cy="261285"/>
          </a:xfrm>
          <a:prstGeom prst="rect">
            <a:avLst/>
          </a:prstGeom>
          <a:solidFill>
            <a:srgbClr val="01326A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Slope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9279" y="5036654"/>
            <a:ext cx="1012564" cy="261285"/>
          </a:xfrm>
          <a:prstGeom prst="rect">
            <a:avLst/>
          </a:prstGeom>
          <a:solidFill>
            <a:srgbClr val="01326A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Aspect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3596" y="4995160"/>
            <a:ext cx="1275357" cy="261285"/>
          </a:xfrm>
          <a:prstGeom prst="rect">
            <a:avLst/>
          </a:prstGeom>
          <a:solidFill>
            <a:srgbClr val="01326A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sz="1452" spc="-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9501" y="5579530"/>
            <a:ext cx="2645229" cy="261867"/>
          </a:xfrm>
          <a:prstGeom prst="rect">
            <a:avLst/>
          </a:prstGeom>
          <a:solidFill>
            <a:srgbClr val="01326A"/>
          </a:solidFill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Existent land cover/use</a:t>
            </a:r>
            <a:r>
              <a:rPr sz="1452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1883" y="4532503"/>
            <a:ext cx="1554864" cy="261285"/>
          </a:xfrm>
          <a:prstGeom prst="rect">
            <a:avLst/>
          </a:prstGeom>
          <a:solidFill>
            <a:srgbClr val="01326A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Vegetation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4452" y="4470954"/>
            <a:ext cx="336561" cy="255878"/>
          </a:xfrm>
          <a:custGeom>
            <a:avLst/>
            <a:gdLst/>
            <a:ahLst/>
            <a:cxnLst/>
            <a:rect l="l" t="t" r="r" b="b"/>
            <a:pathLst>
              <a:path w="370839" h="281939">
                <a:moveTo>
                  <a:pt x="80281" y="198052"/>
                </a:moveTo>
                <a:lnTo>
                  <a:pt x="57912" y="167640"/>
                </a:lnTo>
                <a:lnTo>
                  <a:pt x="0" y="281940"/>
                </a:lnTo>
                <a:lnTo>
                  <a:pt x="64769" y="270556"/>
                </a:lnTo>
                <a:lnTo>
                  <a:pt x="64769" y="209550"/>
                </a:lnTo>
                <a:lnTo>
                  <a:pt x="80281" y="198052"/>
                </a:lnTo>
                <a:close/>
              </a:path>
              <a:path w="370839" h="281939">
                <a:moveTo>
                  <a:pt x="103198" y="229209"/>
                </a:moveTo>
                <a:lnTo>
                  <a:pt x="80281" y="198052"/>
                </a:lnTo>
                <a:lnTo>
                  <a:pt x="64769" y="209550"/>
                </a:lnTo>
                <a:lnTo>
                  <a:pt x="87630" y="240792"/>
                </a:lnTo>
                <a:lnTo>
                  <a:pt x="103198" y="229209"/>
                </a:lnTo>
                <a:close/>
              </a:path>
              <a:path w="370839" h="281939">
                <a:moveTo>
                  <a:pt x="125730" y="259842"/>
                </a:moveTo>
                <a:lnTo>
                  <a:pt x="103198" y="229209"/>
                </a:lnTo>
                <a:lnTo>
                  <a:pt x="87630" y="240792"/>
                </a:lnTo>
                <a:lnTo>
                  <a:pt x="64769" y="209550"/>
                </a:lnTo>
                <a:lnTo>
                  <a:pt x="64769" y="270556"/>
                </a:lnTo>
                <a:lnTo>
                  <a:pt x="125730" y="259842"/>
                </a:lnTo>
                <a:close/>
              </a:path>
              <a:path w="370839" h="281939">
                <a:moveTo>
                  <a:pt x="370331" y="30480"/>
                </a:moveTo>
                <a:lnTo>
                  <a:pt x="347472" y="0"/>
                </a:lnTo>
                <a:lnTo>
                  <a:pt x="80281" y="198052"/>
                </a:lnTo>
                <a:lnTo>
                  <a:pt x="103198" y="229209"/>
                </a:lnTo>
                <a:lnTo>
                  <a:pt x="370331" y="30480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783539" y="4578839"/>
            <a:ext cx="230521" cy="400530"/>
          </a:xfrm>
          <a:custGeom>
            <a:avLst/>
            <a:gdLst/>
            <a:ahLst/>
            <a:cxnLst/>
            <a:rect l="l" t="t" r="r" b="b"/>
            <a:pathLst>
              <a:path w="254000" h="441325">
                <a:moveTo>
                  <a:pt x="38266" y="331282"/>
                </a:moveTo>
                <a:lnTo>
                  <a:pt x="5333" y="313182"/>
                </a:lnTo>
                <a:lnTo>
                  <a:pt x="0" y="441198"/>
                </a:lnTo>
                <a:lnTo>
                  <a:pt x="28956" y="421054"/>
                </a:lnTo>
                <a:lnTo>
                  <a:pt x="28956" y="348234"/>
                </a:lnTo>
                <a:lnTo>
                  <a:pt x="38266" y="331282"/>
                </a:lnTo>
                <a:close/>
              </a:path>
              <a:path w="254000" h="441325">
                <a:moveTo>
                  <a:pt x="71735" y="349677"/>
                </a:moveTo>
                <a:lnTo>
                  <a:pt x="38266" y="331282"/>
                </a:lnTo>
                <a:lnTo>
                  <a:pt x="28956" y="348234"/>
                </a:lnTo>
                <a:lnTo>
                  <a:pt x="62483" y="366522"/>
                </a:lnTo>
                <a:lnTo>
                  <a:pt x="71735" y="349677"/>
                </a:lnTo>
                <a:close/>
              </a:path>
              <a:path w="254000" h="441325">
                <a:moveTo>
                  <a:pt x="105156" y="368046"/>
                </a:moveTo>
                <a:lnTo>
                  <a:pt x="71735" y="349677"/>
                </a:lnTo>
                <a:lnTo>
                  <a:pt x="62483" y="366522"/>
                </a:lnTo>
                <a:lnTo>
                  <a:pt x="28956" y="348234"/>
                </a:lnTo>
                <a:lnTo>
                  <a:pt x="28956" y="421054"/>
                </a:lnTo>
                <a:lnTo>
                  <a:pt x="105156" y="368046"/>
                </a:lnTo>
                <a:close/>
              </a:path>
              <a:path w="254000" h="441325">
                <a:moveTo>
                  <a:pt x="253745" y="18287"/>
                </a:moveTo>
                <a:lnTo>
                  <a:pt x="220218" y="0"/>
                </a:lnTo>
                <a:lnTo>
                  <a:pt x="38266" y="331282"/>
                </a:lnTo>
                <a:lnTo>
                  <a:pt x="71735" y="349677"/>
                </a:lnTo>
                <a:lnTo>
                  <a:pt x="253745" y="18287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4313277" y="4661134"/>
            <a:ext cx="103734" cy="532504"/>
          </a:xfrm>
          <a:custGeom>
            <a:avLst/>
            <a:gdLst/>
            <a:ahLst/>
            <a:cxnLst/>
            <a:rect l="l" t="t" r="r" b="b"/>
            <a:pathLst>
              <a:path w="114300" h="586739">
                <a:moveTo>
                  <a:pt x="114300" y="474725"/>
                </a:moveTo>
                <a:lnTo>
                  <a:pt x="76109" y="473452"/>
                </a:lnTo>
                <a:lnTo>
                  <a:pt x="75437" y="492252"/>
                </a:lnTo>
                <a:lnTo>
                  <a:pt x="37337" y="490728"/>
                </a:lnTo>
                <a:lnTo>
                  <a:pt x="37337" y="472160"/>
                </a:lnTo>
                <a:lnTo>
                  <a:pt x="0" y="470916"/>
                </a:lnTo>
                <a:lnTo>
                  <a:pt x="37337" y="551992"/>
                </a:lnTo>
                <a:lnTo>
                  <a:pt x="37337" y="490728"/>
                </a:lnTo>
                <a:lnTo>
                  <a:pt x="38000" y="472182"/>
                </a:lnTo>
                <a:lnTo>
                  <a:pt x="38000" y="553431"/>
                </a:lnTo>
                <a:lnTo>
                  <a:pt x="53339" y="586740"/>
                </a:lnTo>
                <a:lnTo>
                  <a:pt x="114300" y="474725"/>
                </a:lnTo>
                <a:close/>
              </a:path>
              <a:path w="114300" h="586739">
                <a:moveTo>
                  <a:pt x="76109" y="473452"/>
                </a:moveTo>
                <a:lnTo>
                  <a:pt x="38000" y="472182"/>
                </a:lnTo>
                <a:lnTo>
                  <a:pt x="37337" y="490728"/>
                </a:lnTo>
                <a:lnTo>
                  <a:pt x="75437" y="492252"/>
                </a:lnTo>
                <a:lnTo>
                  <a:pt x="76109" y="473452"/>
                </a:lnTo>
                <a:close/>
              </a:path>
              <a:path w="114300" h="586739">
                <a:moveTo>
                  <a:pt x="92963" y="1524"/>
                </a:moveTo>
                <a:lnTo>
                  <a:pt x="54863" y="0"/>
                </a:lnTo>
                <a:lnTo>
                  <a:pt x="38000" y="472182"/>
                </a:lnTo>
                <a:lnTo>
                  <a:pt x="76109" y="473452"/>
                </a:lnTo>
                <a:lnTo>
                  <a:pt x="92963" y="1524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5773166" y="4633472"/>
            <a:ext cx="103734" cy="783771"/>
          </a:xfrm>
          <a:custGeom>
            <a:avLst/>
            <a:gdLst/>
            <a:ahLst/>
            <a:cxnLst/>
            <a:rect l="l" t="t" r="r" b="b"/>
            <a:pathLst>
              <a:path w="114300" h="863600">
                <a:moveTo>
                  <a:pt x="114300" y="749046"/>
                </a:moveTo>
                <a:lnTo>
                  <a:pt x="0" y="749046"/>
                </a:lnTo>
                <a:lnTo>
                  <a:pt x="38100" y="825246"/>
                </a:lnTo>
                <a:lnTo>
                  <a:pt x="38100" y="768096"/>
                </a:lnTo>
                <a:lnTo>
                  <a:pt x="76200" y="768096"/>
                </a:lnTo>
                <a:lnTo>
                  <a:pt x="76200" y="825246"/>
                </a:lnTo>
                <a:lnTo>
                  <a:pt x="114300" y="749046"/>
                </a:lnTo>
                <a:close/>
              </a:path>
              <a:path w="114300" h="863600">
                <a:moveTo>
                  <a:pt x="76200" y="749046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749046"/>
                </a:lnTo>
                <a:lnTo>
                  <a:pt x="76200" y="749046"/>
                </a:lnTo>
                <a:close/>
              </a:path>
              <a:path w="114300" h="863600">
                <a:moveTo>
                  <a:pt x="76200" y="825246"/>
                </a:moveTo>
                <a:lnTo>
                  <a:pt x="76200" y="768096"/>
                </a:lnTo>
                <a:lnTo>
                  <a:pt x="38100" y="768096"/>
                </a:lnTo>
                <a:lnTo>
                  <a:pt x="38100" y="825246"/>
                </a:lnTo>
                <a:lnTo>
                  <a:pt x="57150" y="863346"/>
                </a:lnTo>
                <a:lnTo>
                  <a:pt x="76200" y="825246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7100957" y="4490318"/>
            <a:ext cx="515214" cy="442600"/>
          </a:xfrm>
          <a:custGeom>
            <a:avLst/>
            <a:gdLst/>
            <a:ahLst/>
            <a:cxnLst/>
            <a:rect l="l" t="t" r="r" b="b"/>
            <a:pathLst>
              <a:path w="567690" h="487679">
                <a:moveTo>
                  <a:pt x="492940" y="399075"/>
                </a:moveTo>
                <a:lnTo>
                  <a:pt x="24396" y="0"/>
                </a:lnTo>
                <a:lnTo>
                  <a:pt x="0" y="28956"/>
                </a:lnTo>
                <a:lnTo>
                  <a:pt x="468404" y="427912"/>
                </a:lnTo>
                <a:lnTo>
                  <a:pt x="492940" y="399075"/>
                </a:lnTo>
                <a:close/>
              </a:path>
              <a:path w="567690" h="487679">
                <a:moveTo>
                  <a:pt x="507504" y="472908"/>
                </a:moveTo>
                <a:lnTo>
                  <a:pt x="507504" y="411480"/>
                </a:lnTo>
                <a:lnTo>
                  <a:pt x="483108" y="440436"/>
                </a:lnTo>
                <a:lnTo>
                  <a:pt x="468404" y="427912"/>
                </a:lnTo>
                <a:lnTo>
                  <a:pt x="443484" y="457200"/>
                </a:lnTo>
                <a:lnTo>
                  <a:pt x="507504" y="472908"/>
                </a:lnTo>
                <a:close/>
              </a:path>
              <a:path w="567690" h="487679">
                <a:moveTo>
                  <a:pt x="507504" y="411480"/>
                </a:moveTo>
                <a:lnTo>
                  <a:pt x="492940" y="399075"/>
                </a:lnTo>
                <a:lnTo>
                  <a:pt x="468404" y="427912"/>
                </a:lnTo>
                <a:lnTo>
                  <a:pt x="483108" y="440436"/>
                </a:lnTo>
                <a:lnTo>
                  <a:pt x="507504" y="411480"/>
                </a:lnTo>
                <a:close/>
              </a:path>
              <a:path w="567690" h="487679">
                <a:moveTo>
                  <a:pt x="567702" y="487680"/>
                </a:moveTo>
                <a:lnTo>
                  <a:pt x="517397" y="370332"/>
                </a:lnTo>
                <a:lnTo>
                  <a:pt x="492940" y="399075"/>
                </a:lnTo>
                <a:lnTo>
                  <a:pt x="507504" y="411480"/>
                </a:lnTo>
                <a:lnTo>
                  <a:pt x="507504" y="472908"/>
                </a:lnTo>
                <a:lnTo>
                  <a:pt x="567702" y="487680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8077454" y="4354081"/>
            <a:ext cx="191908" cy="262218"/>
          </a:xfrm>
          <a:custGeom>
            <a:avLst/>
            <a:gdLst/>
            <a:ahLst/>
            <a:cxnLst/>
            <a:rect l="l" t="t" r="r" b="b"/>
            <a:pathLst>
              <a:path w="211454" h="288925">
                <a:moveTo>
                  <a:pt x="160638" y="184250"/>
                </a:moveTo>
                <a:lnTo>
                  <a:pt x="31229" y="0"/>
                </a:lnTo>
                <a:lnTo>
                  <a:pt x="0" y="21336"/>
                </a:lnTo>
                <a:lnTo>
                  <a:pt x="129305" y="206158"/>
                </a:lnTo>
                <a:lnTo>
                  <a:pt x="160638" y="184250"/>
                </a:lnTo>
                <a:close/>
              </a:path>
              <a:path w="211454" h="288925">
                <a:moveTo>
                  <a:pt x="171450" y="267379"/>
                </a:moveTo>
                <a:lnTo>
                  <a:pt x="171450" y="199644"/>
                </a:lnTo>
                <a:lnTo>
                  <a:pt x="140208" y="221742"/>
                </a:lnTo>
                <a:lnTo>
                  <a:pt x="129305" y="206158"/>
                </a:lnTo>
                <a:lnTo>
                  <a:pt x="98298" y="227837"/>
                </a:lnTo>
                <a:lnTo>
                  <a:pt x="171450" y="267379"/>
                </a:lnTo>
                <a:close/>
              </a:path>
              <a:path w="211454" h="288925">
                <a:moveTo>
                  <a:pt x="171450" y="199644"/>
                </a:moveTo>
                <a:lnTo>
                  <a:pt x="160638" y="184250"/>
                </a:lnTo>
                <a:lnTo>
                  <a:pt x="129305" y="206158"/>
                </a:lnTo>
                <a:lnTo>
                  <a:pt x="140208" y="221742"/>
                </a:lnTo>
                <a:lnTo>
                  <a:pt x="171450" y="199644"/>
                </a:lnTo>
                <a:close/>
              </a:path>
              <a:path w="211454" h="288925">
                <a:moveTo>
                  <a:pt x="211074" y="288798"/>
                </a:moveTo>
                <a:lnTo>
                  <a:pt x="192024" y="162306"/>
                </a:lnTo>
                <a:lnTo>
                  <a:pt x="160638" y="184250"/>
                </a:lnTo>
                <a:lnTo>
                  <a:pt x="171450" y="199644"/>
                </a:lnTo>
                <a:lnTo>
                  <a:pt x="171450" y="267379"/>
                </a:lnTo>
                <a:lnTo>
                  <a:pt x="211074" y="288798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2. </a:t>
            </a:r>
            <a:r>
              <a:rPr spc="-5" dirty="0"/>
              <a:t>Geographical</a:t>
            </a:r>
            <a:r>
              <a:rPr spc="-41" dirty="0"/>
              <a:t> </a:t>
            </a:r>
            <a:r>
              <a:rPr dirty="0"/>
              <a:t>stratification</a:t>
            </a:r>
          </a:p>
        </p:txBody>
      </p:sp>
    </p:spTree>
    <p:extLst>
      <p:ext uri="{BB962C8B-B14F-4D97-AF65-F5344CB8AC3E}">
        <p14:creationId xmlns:p14="http://schemas.microsoft.com/office/powerpoint/2010/main" val="410515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7759" y="4273167"/>
            <a:ext cx="4176464" cy="708202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7460" rIns="0" bIns="0" rtlCol="0">
            <a:spAutoFit/>
          </a:bodyPr>
          <a:lstStyle/>
          <a:p>
            <a:pPr marL="199409" indent="-115842">
              <a:spcBef>
                <a:spcPts val="295"/>
              </a:spcBef>
              <a:buChar char="•"/>
              <a:tabLst>
                <a:tab pos="199985" algn="l"/>
              </a:tabLst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83 Level III ecoregions developed by</a:t>
            </a:r>
            <a:r>
              <a:rPr sz="1452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Omernik</a:t>
            </a:r>
            <a:endParaRPr sz="1452">
              <a:latin typeface="Arial"/>
              <a:cs typeface="Arial"/>
            </a:endParaRPr>
          </a:p>
          <a:p>
            <a:pPr marL="199409" indent="-115842">
              <a:spcBef>
                <a:spcPts val="5"/>
              </a:spcBef>
              <a:buChar char="•"/>
              <a:tabLst>
                <a:tab pos="199985" algn="l"/>
              </a:tabLst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NLCD</a:t>
            </a:r>
            <a:r>
              <a:rPr sz="1452" spc="-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1992</a:t>
            </a:r>
            <a:endParaRPr sz="1452">
              <a:latin typeface="Arial"/>
              <a:cs typeface="Arial"/>
            </a:endParaRPr>
          </a:p>
          <a:p>
            <a:pPr marL="199409" indent="-115842">
              <a:spcBef>
                <a:spcPts val="5"/>
              </a:spcBef>
              <a:buChar char="•"/>
              <a:tabLst>
                <a:tab pos="199985" algn="l"/>
              </a:tabLst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AVHRR normalized greenness</a:t>
            </a:r>
            <a:r>
              <a:rPr sz="1452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95" y="5914246"/>
            <a:ext cx="3325266" cy="16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089" spc="-5" dirty="0">
                <a:latin typeface="Arial"/>
                <a:cs typeface="Arial"/>
              </a:rPr>
              <a:t>AVHRR </a:t>
            </a:r>
            <a:r>
              <a:rPr sz="1089" dirty="0">
                <a:latin typeface="Arial"/>
                <a:cs typeface="Arial"/>
              </a:rPr>
              <a:t>- </a:t>
            </a:r>
            <a:r>
              <a:rPr sz="1089" spc="-5" dirty="0">
                <a:latin typeface="Arial"/>
                <a:cs typeface="Arial"/>
              </a:rPr>
              <a:t>Advanced Very </a:t>
            </a:r>
            <a:r>
              <a:rPr sz="1089" spc="-9" dirty="0">
                <a:latin typeface="Arial"/>
                <a:cs typeface="Arial"/>
              </a:rPr>
              <a:t>High </a:t>
            </a:r>
            <a:r>
              <a:rPr sz="1089" spc="-5" dirty="0">
                <a:latin typeface="Arial"/>
                <a:cs typeface="Arial"/>
              </a:rPr>
              <a:t>Resolution</a:t>
            </a:r>
            <a:r>
              <a:rPr sz="1089" spc="5" dirty="0">
                <a:latin typeface="Arial"/>
                <a:cs typeface="Arial"/>
              </a:rPr>
              <a:t> </a:t>
            </a:r>
            <a:r>
              <a:rPr sz="1089" spc="-9" dirty="0">
                <a:latin typeface="Arial"/>
                <a:cs typeface="Arial"/>
              </a:rPr>
              <a:t>Radiometer</a:t>
            </a:r>
            <a:endParaRPr sz="108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8896" y="1582987"/>
            <a:ext cx="7412403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634" b="1" dirty="0">
                <a:latin typeface="Arial"/>
                <a:cs typeface="Arial"/>
              </a:rPr>
              <a:t>Geographical stratification used on the production of the </a:t>
            </a:r>
            <a:r>
              <a:rPr sz="1634" b="1" spc="-5" dirty="0">
                <a:latin typeface="Arial"/>
                <a:cs typeface="Arial"/>
              </a:rPr>
              <a:t>US </a:t>
            </a:r>
            <a:r>
              <a:rPr sz="1634" b="1" dirty="0">
                <a:latin typeface="Arial"/>
                <a:cs typeface="Arial"/>
              </a:rPr>
              <a:t>National</a:t>
            </a:r>
            <a:r>
              <a:rPr sz="1634" b="1" spc="-100" dirty="0">
                <a:latin typeface="Arial"/>
                <a:cs typeface="Arial"/>
              </a:rPr>
              <a:t> </a:t>
            </a:r>
            <a:r>
              <a:rPr sz="1634" b="1" dirty="0">
                <a:latin typeface="Arial"/>
                <a:cs typeface="Arial"/>
              </a:rPr>
              <a:t>Land  </a:t>
            </a:r>
            <a:r>
              <a:rPr sz="1634" b="1" spc="-5" dirty="0">
                <a:latin typeface="Arial"/>
                <a:cs typeface="Arial"/>
              </a:rPr>
              <a:t>Cover Database (NLCD) </a:t>
            </a:r>
            <a:r>
              <a:rPr sz="1634" b="1" dirty="0">
                <a:latin typeface="Arial"/>
                <a:cs typeface="Arial"/>
              </a:rPr>
              <a:t>-</a:t>
            </a:r>
            <a:r>
              <a:rPr sz="1634" b="1" spc="5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2001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4046" y="2858229"/>
            <a:ext cx="3810512" cy="2368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7065687" y="3391424"/>
            <a:ext cx="1053481" cy="261285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1452" spc="-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0470" y="3786308"/>
            <a:ext cx="251844" cy="372868"/>
          </a:xfrm>
          <a:custGeom>
            <a:avLst/>
            <a:gdLst/>
            <a:ahLst/>
            <a:cxnLst/>
            <a:rect l="l" t="t" r="r" b="b"/>
            <a:pathLst>
              <a:path w="277495" h="410845">
                <a:moveTo>
                  <a:pt x="277355" y="307848"/>
                </a:moveTo>
                <a:lnTo>
                  <a:pt x="208026" y="307848"/>
                </a:lnTo>
                <a:lnTo>
                  <a:pt x="208026" y="0"/>
                </a:lnTo>
                <a:lnTo>
                  <a:pt x="69329" y="0"/>
                </a:lnTo>
                <a:lnTo>
                  <a:pt x="69329" y="307848"/>
                </a:lnTo>
                <a:lnTo>
                  <a:pt x="0" y="307848"/>
                </a:lnTo>
                <a:lnTo>
                  <a:pt x="138684" y="410717"/>
                </a:lnTo>
                <a:lnTo>
                  <a:pt x="277355" y="30784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7420470" y="3786308"/>
            <a:ext cx="251844" cy="372868"/>
          </a:xfrm>
          <a:custGeom>
            <a:avLst/>
            <a:gdLst/>
            <a:ahLst/>
            <a:cxnLst/>
            <a:rect l="l" t="t" r="r" b="b"/>
            <a:pathLst>
              <a:path w="277495" h="410845">
                <a:moveTo>
                  <a:pt x="0" y="307848"/>
                </a:moveTo>
                <a:lnTo>
                  <a:pt x="69329" y="307848"/>
                </a:lnTo>
                <a:lnTo>
                  <a:pt x="69329" y="0"/>
                </a:lnTo>
                <a:lnTo>
                  <a:pt x="208026" y="0"/>
                </a:lnTo>
                <a:lnTo>
                  <a:pt x="208026" y="307848"/>
                </a:lnTo>
                <a:lnTo>
                  <a:pt x="277355" y="307848"/>
                </a:lnTo>
                <a:lnTo>
                  <a:pt x="138684" y="410717"/>
                </a:lnTo>
                <a:lnTo>
                  <a:pt x="0" y="307848"/>
                </a:lnTo>
                <a:close/>
              </a:path>
            </a:pathLst>
          </a:custGeom>
          <a:ln w="9525">
            <a:solidFill>
              <a:srgbClr val="68B0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8075599" y="5885663"/>
            <a:ext cx="2097741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Homer et al.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(2004)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2. </a:t>
            </a:r>
            <a:r>
              <a:rPr spc="-5" dirty="0"/>
              <a:t>Geographical</a:t>
            </a:r>
            <a:r>
              <a:rPr spc="-41" dirty="0"/>
              <a:t> </a:t>
            </a:r>
            <a:r>
              <a:rPr dirty="0"/>
              <a:t>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5966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211" y="534472"/>
            <a:ext cx="9720727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2232364" y="3109959"/>
            <a:ext cx="442024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415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</a:t>
            </a:r>
            <a:endParaRPr sz="2178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74272" y="3077455"/>
            <a:ext cx="2875750" cy="449516"/>
          </a:xfrm>
          <a:custGeom>
            <a:avLst/>
            <a:gdLst/>
            <a:ahLst/>
            <a:cxnLst/>
            <a:rect l="l" t="t" r="r" b="b"/>
            <a:pathLst>
              <a:path w="3168650" h="495300">
                <a:moveTo>
                  <a:pt x="0" y="0"/>
                </a:moveTo>
                <a:lnTo>
                  <a:pt x="0" y="495300"/>
                </a:lnTo>
                <a:lnTo>
                  <a:pt x="3168395" y="495300"/>
                </a:lnTo>
                <a:lnTo>
                  <a:pt x="31683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2674272" y="3077455"/>
            <a:ext cx="2875750" cy="449516"/>
          </a:xfrm>
          <a:custGeom>
            <a:avLst/>
            <a:gdLst/>
            <a:ahLst/>
            <a:cxnLst/>
            <a:rect l="l" t="t" r="r" b="b"/>
            <a:pathLst>
              <a:path w="3168650" h="495300">
                <a:moveTo>
                  <a:pt x="0" y="0"/>
                </a:moveTo>
                <a:lnTo>
                  <a:pt x="0" y="495300"/>
                </a:lnTo>
                <a:lnTo>
                  <a:pt x="3168395" y="495300"/>
                </a:lnTo>
                <a:lnTo>
                  <a:pt x="3168395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 txBox="1"/>
          <p:nvPr/>
        </p:nvSpPr>
        <p:spPr>
          <a:xfrm>
            <a:off x="2303820" y="4506225"/>
            <a:ext cx="2955278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46426" y="5092659"/>
            <a:ext cx="301924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46426" y="2229588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46426" y="4072603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6426" y="5549102"/>
            <a:ext cx="220089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17150" y="4011065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4289292" y="404264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11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4386" y="1397417"/>
            <a:ext cx="7644077" cy="1777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This step is only required if the spatial unit of analysis is the</a:t>
            </a:r>
            <a:r>
              <a:rPr sz="1452" spc="64" dirty="0">
                <a:latin typeface="Arial"/>
                <a:cs typeface="Arial"/>
              </a:rPr>
              <a:t> </a:t>
            </a:r>
            <a:r>
              <a:rPr sz="1815" b="1" spc="-5" dirty="0">
                <a:solidFill>
                  <a:srgbClr val="B74633"/>
                </a:solidFill>
                <a:latin typeface="Arial"/>
                <a:cs typeface="Arial"/>
              </a:rPr>
              <a:t>object</a:t>
            </a:r>
            <a:r>
              <a:rPr sz="1452" spc="-5" dirty="0">
                <a:latin typeface="Arial"/>
                <a:cs typeface="Arial"/>
              </a:rPr>
              <a:t>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724">
              <a:latin typeface="Times New Roman"/>
              <a:cs typeface="Times New Roman"/>
            </a:endParaRPr>
          </a:p>
          <a:p>
            <a:pPr marL="11527" marR="54175" indent="-576"/>
            <a:r>
              <a:rPr sz="1452" spc="-5" dirty="0">
                <a:latin typeface="Arial"/>
                <a:cs typeface="Arial"/>
              </a:rPr>
              <a:t>Segmentation is the division of an image into spatially continuous, disjoint and homogeneous  regions, i.e. the</a:t>
            </a:r>
            <a:r>
              <a:rPr sz="1452" spc="-4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objects.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11527" marR="4611">
              <a:spcBef>
                <a:spcPts val="899"/>
              </a:spcBef>
            </a:pPr>
            <a:r>
              <a:rPr sz="1452" spc="-5" dirty="0">
                <a:latin typeface="Arial"/>
                <a:cs typeface="Arial"/>
              </a:rPr>
              <a:t>Segmentation of an image into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given number of regions is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problem with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large number of  possible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solutions.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4404" y="5483623"/>
            <a:ext cx="7425658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There </a:t>
            </a:r>
            <a:r>
              <a:rPr sz="1452" dirty="0">
                <a:latin typeface="Arial"/>
                <a:cs typeface="Arial"/>
              </a:rPr>
              <a:t>are </a:t>
            </a:r>
            <a:r>
              <a:rPr sz="1452" spc="-5" dirty="0">
                <a:latin typeface="Arial"/>
                <a:cs typeface="Arial"/>
              </a:rPr>
              <a:t>no “right” or “wrong” solutions to the delineation of landscape objects but instead  “meaningful” and “useful” heuristic approximations of partitions of</a:t>
            </a:r>
            <a:r>
              <a:rPr sz="1452" spc="4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space.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2170" y="3356847"/>
            <a:ext cx="2881743" cy="1742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6185338" y="3340942"/>
            <a:ext cx="2898305" cy="1751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3. </a:t>
            </a:r>
            <a:r>
              <a:rPr spc="-5" dirty="0"/>
              <a:t>Image</a:t>
            </a:r>
            <a:r>
              <a:rPr spc="-18" dirty="0"/>
              <a:t> </a:t>
            </a:r>
            <a:r>
              <a:rPr spc="-5" dirty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8153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8375" y="2156294"/>
            <a:ext cx="2746196" cy="1706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6232364" y="3817428"/>
            <a:ext cx="1934993" cy="224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8260027" y="3817428"/>
            <a:ext cx="1978561" cy="2251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134388" y="1451129"/>
            <a:ext cx="7810628" cy="98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type of segmentation that </a:t>
            </a:r>
            <a:r>
              <a:rPr sz="1452" dirty="0">
                <a:latin typeface="Arial"/>
                <a:cs typeface="Arial"/>
              </a:rPr>
              <a:t>is very common is the </a:t>
            </a:r>
            <a:r>
              <a:rPr sz="1452" b="1" spc="-5" dirty="0">
                <a:solidFill>
                  <a:srgbClr val="B74633"/>
                </a:solidFill>
                <a:latin typeface="Arial"/>
                <a:cs typeface="Arial"/>
              </a:rPr>
              <a:t>multi-resolution segmentation</a:t>
            </a:r>
            <a:r>
              <a:rPr sz="1452" spc="-5" dirty="0">
                <a:latin typeface="Arial"/>
                <a:cs typeface="Arial"/>
              </a:rPr>
              <a:t>, because of  its ability to deal with the range of scales within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single</a:t>
            </a:r>
            <a:r>
              <a:rPr sz="1452" spc="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image.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R="767665" algn="ctr">
              <a:spcBef>
                <a:spcPts val="939"/>
              </a:spcBef>
            </a:pPr>
            <a:r>
              <a:rPr sz="1271" b="1" spc="-9" dirty="0">
                <a:latin typeface="Arial"/>
                <a:cs typeface="Arial"/>
              </a:rPr>
              <a:t>Super-objects</a:t>
            </a:r>
            <a:endParaRPr sz="127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5513" y="3275012"/>
            <a:ext cx="942255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Sub-objects</a:t>
            </a:r>
            <a:endParaRPr sz="1271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3. </a:t>
            </a:r>
            <a:r>
              <a:rPr spc="-5" dirty="0"/>
              <a:t>Image</a:t>
            </a:r>
            <a:r>
              <a:rPr spc="-18" dirty="0"/>
              <a:t> </a:t>
            </a:r>
            <a:r>
              <a:rPr spc="-5" dirty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35383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7518" y="3370667"/>
            <a:ext cx="6441910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Most common problems in image classification and how to solve</a:t>
            </a:r>
            <a:r>
              <a:rPr sz="1634" spc="-59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them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519" y="4560858"/>
            <a:ext cx="5174620" cy="809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dirty="0">
                <a:latin typeface="Arial"/>
                <a:cs typeface="Arial"/>
              </a:rPr>
              <a:t>Most important </a:t>
            </a:r>
            <a:r>
              <a:rPr sz="1634" spc="-5" dirty="0">
                <a:latin typeface="Arial"/>
                <a:cs typeface="Arial"/>
              </a:rPr>
              <a:t>advances in satellite image</a:t>
            </a:r>
            <a:r>
              <a:rPr sz="1634" spc="50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  <a:p>
            <a:pPr marL="344067" marR="768243" indent="-576">
              <a:spcBef>
                <a:spcPts val="1298"/>
              </a:spcBef>
            </a:pPr>
            <a:r>
              <a:rPr sz="1271" b="1" spc="-5" dirty="0">
                <a:latin typeface="Arial"/>
                <a:cs typeface="Arial"/>
              </a:rPr>
              <a:t>e.g. from pixel to </a:t>
            </a:r>
            <a:r>
              <a:rPr sz="1271" b="1" spc="-9" dirty="0">
                <a:latin typeface="Arial"/>
                <a:cs typeface="Arial"/>
              </a:rPr>
              <a:t>object, </a:t>
            </a:r>
            <a:r>
              <a:rPr sz="1271" b="1" spc="-5" dirty="0">
                <a:latin typeface="Arial"/>
                <a:cs typeface="Arial"/>
              </a:rPr>
              <a:t>from hard to soft </a:t>
            </a:r>
            <a:r>
              <a:rPr sz="1271" b="1" spc="-9" dirty="0">
                <a:latin typeface="Arial"/>
                <a:cs typeface="Arial"/>
              </a:rPr>
              <a:t>classifiers,  </a:t>
            </a:r>
            <a:r>
              <a:rPr sz="1271" b="1" spc="-5" dirty="0">
                <a:latin typeface="Arial"/>
                <a:cs typeface="Arial"/>
              </a:rPr>
              <a:t>from parametric to non-parametric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classifiers</a:t>
            </a:r>
            <a:endParaRPr sz="127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518" y="2286307"/>
            <a:ext cx="65686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From data to information: presentation of different mapping</a:t>
            </a:r>
            <a:r>
              <a:rPr sz="1634" spc="-23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approaches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29" y="2174043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290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0929" y="3250105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290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29" y="4443051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290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0148" y="3840711"/>
            <a:ext cx="5437991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b="1" spc="-5" dirty="0">
                <a:latin typeface="Arial"/>
                <a:cs typeface="Arial"/>
              </a:rPr>
              <a:t>e.g. </a:t>
            </a:r>
            <a:r>
              <a:rPr sz="1271" b="1" spc="-9" dirty="0">
                <a:latin typeface="Arial"/>
                <a:cs typeface="Arial"/>
              </a:rPr>
              <a:t>mixed </a:t>
            </a:r>
            <a:r>
              <a:rPr sz="1271" b="1" spc="-5" dirty="0">
                <a:latin typeface="Arial"/>
                <a:cs typeface="Arial"/>
              </a:rPr>
              <a:t>pixel </a:t>
            </a:r>
            <a:r>
              <a:rPr sz="1271" b="1" spc="-9" dirty="0">
                <a:latin typeface="Arial"/>
                <a:cs typeface="Arial"/>
              </a:rPr>
              <a:t>problem, </a:t>
            </a:r>
            <a:r>
              <a:rPr sz="1271" b="1" spc="-5" dirty="0">
                <a:latin typeface="Arial"/>
                <a:cs typeface="Arial"/>
              </a:rPr>
              <a:t>lack of </a:t>
            </a:r>
            <a:r>
              <a:rPr sz="1271" b="1" spc="-9" dirty="0">
                <a:latin typeface="Arial"/>
                <a:cs typeface="Arial"/>
              </a:rPr>
              <a:t>normality </a:t>
            </a:r>
            <a:r>
              <a:rPr sz="1271" b="1" spc="-5" dirty="0">
                <a:latin typeface="Arial"/>
                <a:cs typeface="Arial"/>
              </a:rPr>
              <a:t>of the training data, </a:t>
            </a:r>
            <a:r>
              <a:rPr sz="1271" b="1" spc="-9" dirty="0">
                <a:latin typeface="Arial"/>
                <a:cs typeface="Arial"/>
              </a:rPr>
              <a:t>Hughes  phenomenon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80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623" y="559483"/>
            <a:ext cx="9792165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4506225"/>
            <a:ext cx="2954703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426" y="5092659"/>
            <a:ext cx="30180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426" y="2229588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74272" y="3594745"/>
            <a:ext cx="4839789" cy="36774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>
            <a:spAutoFit/>
          </a:bodyPr>
          <a:lstStyle/>
          <a:p>
            <a:pPr marL="83567">
              <a:spcBef>
                <a:spcPts val="254"/>
              </a:spcBef>
            </a:pP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Feature identification and</a:t>
            </a:r>
            <a:r>
              <a:rPr sz="2178" b="1" spc="-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endParaRPr sz="217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426" y="4072614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6" y="5549113"/>
            <a:ext cx="220089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76071" y="3605808"/>
            <a:ext cx="394191" cy="526741"/>
          </a:xfrm>
          <a:custGeom>
            <a:avLst/>
            <a:gdLst/>
            <a:ahLst/>
            <a:cxnLst/>
            <a:rect l="l" t="t" r="r" b="b"/>
            <a:pathLst>
              <a:path w="434340" h="580389">
                <a:moveTo>
                  <a:pt x="0" y="0"/>
                </a:moveTo>
                <a:lnTo>
                  <a:pt x="0" y="579882"/>
                </a:lnTo>
                <a:lnTo>
                  <a:pt x="434340" y="579882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7647533" y="3637392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7150" y="4071231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89">
                <a:moveTo>
                  <a:pt x="0" y="0"/>
                </a:moveTo>
                <a:lnTo>
                  <a:pt x="0" y="579881"/>
                </a:lnTo>
                <a:lnTo>
                  <a:pt x="435101" y="579881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4289292" y="4102814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94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968" y="1940525"/>
            <a:ext cx="5623560" cy="162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What type of features can we use for information</a:t>
            </a:r>
            <a:r>
              <a:rPr sz="1634" spc="-9" dirty="0">
                <a:latin typeface="Arial"/>
                <a:cs typeface="Arial"/>
              </a:rPr>
              <a:t> extraction?</a:t>
            </a:r>
            <a:endParaRPr sz="1634">
              <a:latin typeface="Arial"/>
              <a:cs typeface="Arial"/>
            </a:endParaRPr>
          </a:p>
          <a:p>
            <a:pPr marL="11527" marR="4611">
              <a:lnSpc>
                <a:spcPct val="267800"/>
              </a:lnSpc>
              <a:spcBef>
                <a:spcPts val="172"/>
              </a:spcBef>
            </a:pPr>
            <a:r>
              <a:rPr sz="1634" spc="-5" dirty="0">
                <a:latin typeface="Arial"/>
                <a:cs typeface="Arial"/>
              </a:rPr>
              <a:t>Should we, for some reason, manipulate the feature </a:t>
            </a:r>
            <a:r>
              <a:rPr sz="1634" spc="-9" dirty="0">
                <a:latin typeface="Arial"/>
                <a:cs typeface="Arial"/>
              </a:rPr>
              <a:t>space?  </a:t>
            </a:r>
            <a:r>
              <a:rPr sz="1634" spc="-5" dirty="0">
                <a:latin typeface="Arial"/>
                <a:cs typeface="Arial"/>
              </a:rPr>
              <a:t>How can we select the best features for class</a:t>
            </a:r>
            <a:r>
              <a:rPr sz="1634" spc="9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discrimination?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9527" y="4314892"/>
            <a:ext cx="3127017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Manipulation and selection of features  are used to reduce the number of  features without sacrifying</a:t>
            </a:r>
            <a:r>
              <a:rPr sz="1452" spc="-4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accuracy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17000" y="2963347"/>
            <a:ext cx="1370447" cy="1007377"/>
          </a:xfrm>
          <a:custGeom>
            <a:avLst/>
            <a:gdLst/>
            <a:ahLst/>
            <a:cxnLst/>
            <a:rect l="l" t="t" r="r" b="b"/>
            <a:pathLst>
              <a:path w="1510029" h="1109979">
                <a:moveTo>
                  <a:pt x="1509522" y="777239"/>
                </a:moveTo>
                <a:lnTo>
                  <a:pt x="1306080" y="777239"/>
                </a:lnTo>
                <a:lnTo>
                  <a:pt x="1306080" y="638555"/>
                </a:lnTo>
                <a:lnTo>
                  <a:pt x="1304311" y="590882"/>
                </a:lnTo>
                <a:lnTo>
                  <a:pt x="1299085" y="544163"/>
                </a:lnTo>
                <a:lnTo>
                  <a:pt x="1290528" y="498521"/>
                </a:lnTo>
                <a:lnTo>
                  <a:pt x="1278763" y="454081"/>
                </a:lnTo>
                <a:lnTo>
                  <a:pt x="1263914" y="410964"/>
                </a:lnTo>
                <a:lnTo>
                  <a:pt x="1246105" y="369295"/>
                </a:lnTo>
                <a:lnTo>
                  <a:pt x="1225461" y="329197"/>
                </a:lnTo>
                <a:lnTo>
                  <a:pt x="1202105" y="290793"/>
                </a:lnTo>
                <a:lnTo>
                  <a:pt x="1176161" y="254205"/>
                </a:lnTo>
                <a:lnTo>
                  <a:pt x="1147755" y="219559"/>
                </a:lnTo>
                <a:lnTo>
                  <a:pt x="1117009" y="186975"/>
                </a:lnTo>
                <a:lnTo>
                  <a:pt x="1084048" y="156579"/>
                </a:lnTo>
                <a:lnTo>
                  <a:pt x="1048996" y="128492"/>
                </a:lnTo>
                <a:lnTo>
                  <a:pt x="1011977" y="102839"/>
                </a:lnTo>
                <a:lnTo>
                  <a:pt x="973115" y="79742"/>
                </a:lnTo>
                <a:lnTo>
                  <a:pt x="932534" y="59326"/>
                </a:lnTo>
                <a:lnTo>
                  <a:pt x="890359" y="41712"/>
                </a:lnTo>
                <a:lnTo>
                  <a:pt x="846713" y="27024"/>
                </a:lnTo>
                <a:lnTo>
                  <a:pt x="801720" y="15386"/>
                </a:lnTo>
                <a:lnTo>
                  <a:pt x="755505" y="6920"/>
                </a:lnTo>
                <a:lnTo>
                  <a:pt x="708192" y="1750"/>
                </a:lnTo>
                <a:lnTo>
                  <a:pt x="659904" y="0"/>
                </a:lnTo>
                <a:lnTo>
                  <a:pt x="0" y="0"/>
                </a:lnTo>
                <a:lnTo>
                  <a:pt x="0" y="332993"/>
                </a:lnTo>
                <a:lnTo>
                  <a:pt x="659904" y="332993"/>
                </a:lnTo>
                <a:lnTo>
                  <a:pt x="696583" y="337903"/>
                </a:lnTo>
                <a:lnTo>
                  <a:pt x="762771" y="374621"/>
                </a:lnTo>
                <a:lnTo>
                  <a:pt x="791151" y="404724"/>
                </a:lnTo>
                <a:lnTo>
                  <a:pt x="815636" y="441518"/>
                </a:lnTo>
                <a:lnTo>
                  <a:pt x="835663" y="484152"/>
                </a:lnTo>
                <a:lnTo>
                  <a:pt x="850666" y="531771"/>
                </a:lnTo>
                <a:lnTo>
                  <a:pt x="860082" y="583523"/>
                </a:lnTo>
                <a:lnTo>
                  <a:pt x="863346" y="638555"/>
                </a:lnTo>
                <a:lnTo>
                  <a:pt x="863346" y="936201"/>
                </a:lnTo>
                <a:lnTo>
                  <a:pt x="1085100" y="1109471"/>
                </a:lnTo>
                <a:lnTo>
                  <a:pt x="1509522" y="777239"/>
                </a:lnTo>
                <a:close/>
              </a:path>
              <a:path w="1510029" h="1109979">
                <a:moveTo>
                  <a:pt x="863346" y="936201"/>
                </a:moveTo>
                <a:lnTo>
                  <a:pt x="863346" y="777239"/>
                </a:lnTo>
                <a:lnTo>
                  <a:pt x="659904" y="777239"/>
                </a:lnTo>
                <a:lnTo>
                  <a:pt x="863346" y="93620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8417000" y="2963347"/>
            <a:ext cx="1370447" cy="1007377"/>
          </a:xfrm>
          <a:custGeom>
            <a:avLst/>
            <a:gdLst/>
            <a:ahLst/>
            <a:cxnLst/>
            <a:rect l="l" t="t" r="r" b="b"/>
            <a:pathLst>
              <a:path w="1510029" h="1109979">
                <a:moveTo>
                  <a:pt x="1085100" y="1109471"/>
                </a:moveTo>
                <a:lnTo>
                  <a:pt x="1509522" y="777239"/>
                </a:lnTo>
                <a:lnTo>
                  <a:pt x="1306080" y="777239"/>
                </a:lnTo>
                <a:lnTo>
                  <a:pt x="1306080" y="638555"/>
                </a:lnTo>
                <a:lnTo>
                  <a:pt x="1304311" y="590882"/>
                </a:lnTo>
                <a:lnTo>
                  <a:pt x="1299085" y="544163"/>
                </a:lnTo>
                <a:lnTo>
                  <a:pt x="1290528" y="498521"/>
                </a:lnTo>
                <a:lnTo>
                  <a:pt x="1278763" y="454081"/>
                </a:lnTo>
                <a:lnTo>
                  <a:pt x="1263914" y="410964"/>
                </a:lnTo>
                <a:lnTo>
                  <a:pt x="1246105" y="369295"/>
                </a:lnTo>
                <a:lnTo>
                  <a:pt x="1225461" y="329197"/>
                </a:lnTo>
                <a:lnTo>
                  <a:pt x="1202105" y="290793"/>
                </a:lnTo>
                <a:lnTo>
                  <a:pt x="1176161" y="254205"/>
                </a:lnTo>
                <a:lnTo>
                  <a:pt x="1147755" y="219559"/>
                </a:lnTo>
                <a:lnTo>
                  <a:pt x="1117009" y="186975"/>
                </a:lnTo>
                <a:lnTo>
                  <a:pt x="1084048" y="156579"/>
                </a:lnTo>
                <a:lnTo>
                  <a:pt x="1048996" y="128492"/>
                </a:lnTo>
                <a:lnTo>
                  <a:pt x="1011977" y="102839"/>
                </a:lnTo>
                <a:lnTo>
                  <a:pt x="973115" y="79742"/>
                </a:lnTo>
                <a:lnTo>
                  <a:pt x="932534" y="59326"/>
                </a:lnTo>
                <a:lnTo>
                  <a:pt x="890359" y="41712"/>
                </a:lnTo>
                <a:lnTo>
                  <a:pt x="846713" y="27024"/>
                </a:lnTo>
                <a:lnTo>
                  <a:pt x="801720" y="15386"/>
                </a:lnTo>
                <a:lnTo>
                  <a:pt x="755505" y="6920"/>
                </a:lnTo>
                <a:lnTo>
                  <a:pt x="708192" y="1750"/>
                </a:lnTo>
                <a:lnTo>
                  <a:pt x="659904" y="0"/>
                </a:lnTo>
                <a:lnTo>
                  <a:pt x="0" y="0"/>
                </a:lnTo>
                <a:lnTo>
                  <a:pt x="0" y="332993"/>
                </a:lnTo>
                <a:lnTo>
                  <a:pt x="659904" y="332993"/>
                </a:lnTo>
                <a:lnTo>
                  <a:pt x="696583" y="337903"/>
                </a:lnTo>
                <a:lnTo>
                  <a:pt x="762771" y="374621"/>
                </a:lnTo>
                <a:lnTo>
                  <a:pt x="791151" y="404724"/>
                </a:lnTo>
                <a:lnTo>
                  <a:pt x="815636" y="441518"/>
                </a:lnTo>
                <a:lnTo>
                  <a:pt x="835663" y="484152"/>
                </a:lnTo>
                <a:lnTo>
                  <a:pt x="850666" y="531771"/>
                </a:lnTo>
                <a:lnTo>
                  <a:pt x="860082" y="583523"/>
                </a:lnTo>
                <a:lnTo>
                  <a:pt x="863346" y="638555"/>
                </a:lnTo>
                <a:lnTo>
                  <a:pt x="863346" y="777239"/>
                </a:lnTo>
                <a:lnTo>
                  <a:pt x="659904" y="777239"/>
                </a:lnTo>
                <a:lnTo>
                  <a:pt x="1085100" y="1109471"/>
                </a:lnTo>
                <a:close/>
              </a:path>
            </a:pathLst>
          </a:custGeom>
          <a:ln w="28575">
            <a:solidFill>
              <a:srgbClr val="68B0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4. Feature </a:t>
            </a:r>
            <a:r>
              <a:rPr spc="-5" dirty="0"/>
              <a:t>identification and</a:t>
            </a:r>
            <a:r>
              <a:rPr spc="23" dirty="0"/>
              <a:t> </a:t>
            </a:r>
            <a:r>
              <a:rPr spc="-5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412776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6748" y="1630705"/>
            <a:ext cx="2115030" cy="261285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Spectral</a:t>
            </a:r>
            <a:r>
              <a:rPr sz="1452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6748" y="2827800"/>
            <a:ext cx="4258876" cy="261867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Secondary measurements derived from the</a:t>
            </a:r>
            <a:r>
              <a:rPr sz="1452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6748" y="4974412"/>
            <a:ext cx="1825726" cy="261867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Ancillary</a:t>
            </a:r>
            <a:r>
              <a:rPr sz="1452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8821" y="1958709"/>
            <a:ext cx="3750576" cy="724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61" marR="4611" indent="-4611">
              <a:lnSpc>
                <a:spcPct val="162200"/>
              </a:lnSpc>
            </a:pPr>
            <a:r>
              <a:rPr sz="1452" spc="-5" dirty="0">
                <a:latin typeface="Arial"/>
                <a:cs typeface="Arial"/>
              </a:rPr>
              <a:t>From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single date (Unitemporal approach)  From multiple dates (Multi-temporal</a:t>
            </a:r>
            <a:r>
              <a:rPr sz="1452" spc="-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approach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5296" y="1630705"/>
            <a:ext cx="2168050" cy="261285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i="1" spc="-5" dirty="0">
                <a:solidFill>
                  <a:srgbClr val="FFFFFF"/>
                </a:solidFill>
                <a:latin typeface="Arial"/>
                <a:cs typeface="Arial"/>
              </a:rPr>
              <a:t>1st order</a:t>
            </a:r>
            <a:r>
              <a:rPr sz="1452" i="1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i="1" spc="-5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9985" y="2827800"/>
            <a:ext cx="2229138" cy="261867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i="1" spc="-5" dirty="0">
                <a:solidFill>
                  <a:srgbClr val="FFFFFF"/>
                </a:solidFill>
                <a:latin typeface="Arial"/>
                <a:cs typeface="Arial"/>
              </a:rPr>
              <a:t>2nd order</a:t>
            </a:r>
            <a:r>
              <a:rPr sz="1452" i="1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i="1" spc="-5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5459" y="3254726"/>
            <a:ext cx="6703551" cy="165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7"/>
            <a:r>
              <a:rPr sz="1452" dirty="0">
                <a:latin typeface="Arial"/>
                <a:cs typeface="Arial"/>
              </a:rPr>
              <a:t>Measurements of the </a:t>
            </a:r>
            <a:r>
              <a:rPr sz="1452" spc="-5" dirty="0">
                <a:latin typeface="Arial"/>
                <a:cs typeface="Arial"/>
              </a:rPr>
              <a:t>spatial unit being</a:t>
            </a:r>
            <a:r>
              <a:rPr sz="1452" spc="-5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classified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1225">
              <a:latin typeface="Times New Roman"/>
              <a:cs typeface="Times New Roman"/>
            </a:endParaRPr>
          </a:p>
          <a:p>
            <a:pPr marL="11527"/>
            <a:r>
              <a:rPr sz="1452" spc="-5" dirty="0">
                <a:latin typeface="Arial"/>
                <a:cs typeface="Arial"/>
              </a:rPr>
              <a:t>Measurements related to the</a:t>
            </a:r>
            <a:r>
              <a:rPr sz="1452" spc="-2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neighbourhood</a:t>
            </a:r>
            <a:endParaRPr sz="1452">
              <a:latin typeface="Arial"/>
              <a:cs typeface="Arial"/>
            </a:endParaRPr>
          </a:p>
          <a:p>
            <a:pPr marL="2083995" marR="4611" indent="-545781">
              <a:lnSpc>
                <a:spcPct val="111300"/>
              </a:lnSpc>
              <a:spcBef>
                <a:spcPts val="604"/>
              </a:spcBef>
            </a:pPr>
            <a:r>
              <a:rPr sz="1452" spc="-5" dirty="0">
                <a:latin typeface="Arial"/>
                <a:cs typeface="Arial"/>
              </a:rPr>
              <a:t>Quantification of the spatial variability within the neighbourhood  Texture</a:t>
            </a:r>
            <a:endParaRPr sz="1452">
              <a:latin typeface="Arial"/>
              <a:cs typeface="Arial"/>
            </a:endParaRPr>
          </a:p>
          <a:p>
            <a:pPr marL="2074197">
              <a:lnSpc>
                <a:spcPts val="1724"/>
              </a:lnSpc>
              <a:spcBef>
                <a:spcPts val="141"/>
              </a:spcBef>
            </a:pPr>
            <a:r>
              <a:rPr sz="1452" spc="-5" dirty="0">
                <a:latin typeface="Arial"/>
                <a:cs typeface="Arial"/>
              </a:rPr>
              <a:t>Spatial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features</a:t>
            </a:r>
            <a:endParaRPr sz="1452">
              <a:latin typeface="Arial"/>
              <a:cs typeface="Arial"/>
            </a:endParaRPr>
          </a:p>
          <a:p>
            <a:pPr marL="1510550">
              <a:lnSpc>
                <a:spcPts val="1724"/>
              </a:lnSpc>
            </a:pPr>
            <a:r>
              <a:rPr sz="1452" spc="-5" dirty="0">
                <a:latin typeface="Arial"/>
                <a:cs typeface="Arial"/>
              </a:rPr>
              <a:t>Semantic relationships of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spatial unit with its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neighbours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4894" y="4985005"/>
            <a:ext cx="5256455" cy="111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595921"/>
            <a:r>
              <a:rPr sz="1452" spc="-5" dirty="0">
                <a:latin typeface="Arial"/>
                <a:cs typeface="Arial"/>
              </a:rPr>
              <a:t>This term is generally used for non-spectral geographical  information</a:t>
            </a:r>
            <a:endParaRPr sz="1452">
              <a:latin typeface="Arial"/>
              <a:cs typeface="Arial"/>
            </a:endParaRPr>
          </a:p>
          <a:p>
            <a:pPr marL="31122" marR="4611">
              <a:spcBef>
                <a:spcPts val="558"/>
              </a:spcBef>
            </a:pPr>
            <a:r>
              <a:rPr sz="1271" spc="-5" dirty="0">
                <a:latin typeface="Arial"/>
                <a:cs typeface="Arial"/>
              </a:rPr>
              <a:t>Data from </a:t>
            </a:r>
            <a:r>
              <a:rPr sz="1271" spc="-9" dirty="0">
                <a:latin typeface="Arial"/>
                <a:cs typeface="Arial"/>
              </a:rPr>
              <a:t>images </a:t>
            </a:r>
            <a:r>
              <a:rPr sz="1271" spc="-5" dirty="0">
                <a:latin typeface="Arial"/>
                <a:cs typeface="Arial"/>
              </a:rPr>
              <a:t>with different </a:t>
            </a:r>
            <a:r>
              <a:rPr sz="1271" spc="-9" dirty="0">
                <a:latin typeface="Arial"/>
                <a:cs typeface="Arial"/>
              </a:rPr>
              <a:t>characteristics </a:t>
            </a:r>
            <a:r>
              <a:rPr sz="1271" spc="-5" dirty="0">
                <a:latin typeface="Arial"/>
                <a:cs typeface="Arial"/>
              </a:rPr>
              <a:t>can also be </a:t>
            </a:r>
            <a:r>
              <a:rPr sz="1271" spc="-9" dirty="0">
                <a:latin typeface="Arial"/>
                <a:cs typeface="Arial"/>
              </a:rPr>
              <a:t>considered as  ancillary information. </a:t>
            </a:r>
            <a:r>
              <a:rPr sz="1271" spc="-5" dirty="0">
                <a:latin typeface="Arial"/>
                <a:cs typeface="Arial"/>
              </a:rPr>
              <a:t>The </a:t>
            </a:r>
            <a:r>
              <a:rPr sz="1271" spc="-9" dirty="0">
                <a:latin typeface="Arial"/>
                <a:cs typeface="Arial"/>
              </a:rPr>
              <a:t>approaches </a:t>
            </a:r>
            <a:r>
              <a:rPr sz="1271" spc="-5" dirty="0">
                <a:latin typeface="Arial"/>
                <a:cs typeface="Arial"/>
              </a:rPr>
              <a:t>used for </a:t>
            </a:r>
            <a:r>
              <a:rPr sz="1271" spc="-9" dirty="0">
                <a:latin typeface="Arial"/>
                <a:cs typeface="Arial"/>
              </a:rPr>
              <a:t>multisensor </a:t>
            </a:r>
            <a:r>
              <a:rPr sz="1271" spc="-5" dirty="0">
                <a:latin typeface="Arial"/>
                <a:cs typeface="Arial"/>
              </a:rPr>
              <a:t>data may </a:t>
            </a:r>
            <a:r>
              <a:rPr sz="1271" spc="-9" dirty="0">
                <a:latin typeface="Arial"/>
                <a:cs typeface="Arial"/>
              </a:rPr>
              <a:t>fall  </a:t>
            </a:r>
            <a:r>
              <a:rPr sz="1271" spc="-5" dirty="0">
                <a:latin typeface="Arial"/>
                <a:cs typeface="Arial"/>
              </a:rPr>
              <a:t>within </a:t>
            </a:r>
            <a:r>
              <a:rPr sz="1271" b="1" spc="-5" dirty="0">
                <a:latin typeface="Arial"/>
                <a:cs typeface="Arial"/>
              </a:rPr>
              <a:t>data</a:t>
            </a:r>
            <a:r>
              <a:rPr sz="1271" b="1" spc="-50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fusion</a:t>
            </a:r>
            <a:r>
              <a:rPr sz="1271" spc="-9" dirty="0">
                <a:latin typeface="Arial"/>
                <a:cs typeface="Arial"/>
              </a:rPr>
              <a:t>.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4. Feature </a:t>
            </a:r>
            <a:r>
              <a:rPr spc="-5" dirty="0"/>
              <a:t>identification and</a:t>
            </a:r>
            <a:r>
              <a:rPr spc="23" dirty="0"/>
              <a:t> </a:t>
            </a:r>
            <a:r>
              <a:rPr spc="-5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26718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341" y="3190871"/>
            <a:ext cx="3189489" cy="1313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6989626" y="4251730"/>
            <a:ext cx="475450" cy="838520"/>
          </a:xfrm>
          <a:custGeom>
            <a:avLst/>
            <a:gdLst/>
            <a:ahLst/>
            <a:cxnLst/>
            <a:rect l="l" t="t" r="r" b="b"/>
            <a:pathLst>
              <a:path w="523875" h="923925">
                <a:moveTo>
                  <a:pt x="523481" y="692658"/>
                </a:moveTo>
                <a:lnTo>
                  <a:pt x="392417" y="692658"/>
                </a:lnTo>
                <a:lnTo>
                  <a:pt x="392417" y="0"/>
                </a:lnTo>
                <a:lnTo>
                  <a:pt x="131051" y="0"/>
                </a:lnTo>
                <a:lnTo>
                  <a:pt x="131051" y="692658"/>
                </a:lnTo>
                <a:lnTo>
                  <a:pt x="0" y="692658"/>
                </a:lnTo>
                <a:lnTo>
                  <a:pt x="261353" y="923544"/>
                </a:lnTo>
                <a:lnTo>
                  <a:pt x="523481" y="692658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6989626" y="4251730"/>
            <a:ext cx="475450" cy="838520"/>
          </a:xfrm>
          <a:custGeom>
            <a:avLst/>
            <a:gdLst/>
            <a:ahLst/>
            <a:cxnLst/>
            <a:rect l="l" t="t" r="r" b="b"/>
            <a:pathLst>
              <a:path w="523875" h="923925">
                <a:moveTo>
                  <a:pt x="0" y="692658"/>
                </a:moveTo>
                <a:lnTo>
                  <a:pt x="131051" y="692658"/>
                </a:lnTo>
                <a:lnTo>
                  <a:pt x="131051" y="0"/>
                </a:lnTo>
                <a:lnTo>
                  <a:pt x="392417" y="0"/>
                </a:lnTo>
                <a:lnTo>
                  <a:pt x="392417" y="692658"/>
                </a:lnTo>
                <a:lnTo>
                  <a:pt x="523481" y="692658"/>
                </a:lnTo>
                <a:lnTo>
                  <a:pt x="261353" y="923544"/>
                </a:lnTo>
                <a:lnTo>
                  <a:pt x="0" y="692658"/>
                </a:lnTo>
                <a:close/>
              </a:path>
            </a:pathLst>
          </a:custGeom>
          <a:ln w="952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018896" y="1479714"/>
            <a:ext cx="8154104" cy="468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1684" indent="-590734"/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1st order</a:t>
            </a:r>
            <a:r>
              <a:rPr sz="1815" b="1" spc="-45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measurements</a:t>
            </a:r>
            <a:endParaRPr sz="1815">
              <a:latin typeface="Arial"/>
              <a:cs typeface="Arial"/>
            </a:endParaRPr>
          </a:p>
          <a:p>
            <a:pPr marL="596497" marR="5316031" indent="5187">
              <a:lnSpc>
                <a:spcPct val="218100"/>
              </a:lnSpc>
              <a:spcBef>
                <a:spcPts val="390"/>
              </a:spcBef>
            </a:pPr>
            <a:r>
              <a:rPr sz="1634" spc="-5" dirty="0">
                <a:latin typeface="Arial"/>
                <a:cs typeface="Arial"/>
              </a:rPr>
              <a:t>Unitemporal </a:t>
            </a:r>
            <a:r>
              <a:rPr sz="1634" spc="-9" dirty="0">
                <a:latin typeface="Arial"/>
                <a:cs typeface="Arial"/>
              </a:rPr>
              <a:t>approach  </a:t>
            </a:r>
            <a:r>
              <a:rPr sz="1634" spc="-5" dirty="0">
                <a:latin typeface="Arial"/>
                <a:cs typeface="Arial"/>
              </a:rPr>
              <a:t>Multi-temporal</a:t>
            </a:r>
            <a:r>
              <a:rPr sz="1634" spc="-64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34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316">
              <a:latin typeface="Times New Roman"/>
              <a:cs typeface="Times New Roman"/>
            </a:endParaRPr>
          </a:p>
          <a:p>
            <a:pPr marL="4211214" marR="1157263"/>
            <a:r>
              <a:rPr sz="1452" spc="-5" dirty="0">
                <a:latin typeface="Arial"/>
                <a:cs typeface="Arial"/>
              </a:rPr>
              <a:t>The production of the US National  Land Cover Database (NLCD) </a:t>
            </a:r>
            <a:r>
              <a:rPr sz="1452" dirty="0">
                <a:latin typeface="Arial"/>
                <a:cs typeface="Arial"/>
              </a:rPr>
              <a:t>–  </a:t>
            </a:r>
            <a:r>
              <a:rPr sz="1452" spc="-5" dirty="0">
                <a:latin typeface="Arial"/>
                <a:cs typeface="Arial"/>
              </a:rPr>
              <a:t>2001 is based on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multi-temporal  approach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271">
              <a:latin typeface="Times New Roman"/>
              <a:cs typeface="Times New Roman"/>
            </a:endParaRPr>
          </a:p>
          <a:p>
            <a:pPr marL="5506795" marR="125063"/>
            <a:r>
              <a:rPr sz="1271" spc="-5" dirty="0">
                <a:latin typeface="Arial"/>
                <a:cs typeface="Arial"/>
              </a:rPr>
              <a:t>It helps to discriminate classes with  </a:t>
            </a:r>
            <a:r>
              <a:rPr sz="1271" spc="-9" dirty="0">
                <a:latin typeface="Arial"/>
                <a:cs typeface="Arial"/>
              </a:rPr>
              <a:t>different</a:t>
            </a:r>
            <a:r>
              <a:rPr sz="1271" spc="-32" dirty="0">
                <a:latin typeface="Arial"/>
                <a:cs typeface="Arial"/>
              </a:rPr>
              <a:t> </a:t>
            </a:r>
            <a:r>
              <a:rPr sz="1271" spc="-9" dirty="0">
                <a:latin typeface="Arial"/>
                <a:cs typeface="Arial"/>
              </a:rPr>
              <a:t>phenology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679">
              <a:latin typeface="Times New Roman"/>
              <a:cs typeface="Times New Roman"/>
            </a:endParaRPr>
          </a:p>
          <a:p>
            <a:pPr marL="4376620" marR="1012605" indent="5763">
              <a:lnSpc>
                <a:spcPct val="162200"/>
              </a:lnSpc>
            </a:pPr>
            <a:r>
              <a:rPr sz="1452" spc="-5" dirty="0">
                <a:latin typeface="Arial"/>
                <a:cs typeface="Arial"/>
              </a:rPr>
              <a:t>Irrigated and rain fed agriculture  Permanent and deciduous</a:t>
            </a:r>
            <a:r>
              <a:rPr sz="1452" spc="-50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forests</a:t>
            </a:r>
            <a:endParaRPr sz="1452">
              <a:latin typeface="Arial"/>
              <a:cs typeface="Arial"/>
            </a:endParaRPr>
          </a:p>
          <a:p>
            <a:pPr marR="4611" algn="r">
              <a:spcBef>
                <a:spcPts val="1026"/>
              </a:spcBef>
            </a:pPr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Homer et al.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(2004)</a:t>
            </a:r>
            <a:endParaRPr sz="1271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4. Feature </a:t>
            </a:r>
            <a:r>
              <a:rPr spc="-5" dirty="0"/>
              <a:t>identification and</a:t>
            </a:r>
            <a:r>
              <a:rPr spc="23" dirty="0"/>
              <a:t> </a:t>
            </a:r>
            <a:r>
              <a:rPr spc="-5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409516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479715"/>
            <a:ext cx="5228216" cy="707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2nd order</a:t>
            </a:r>
            <a:r>
              <a:rPr sz="1815" b="1" spc="-36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measurements</a:t>
            </a:r>
            <a:endParaRPr sz="1815">
              <a:latin typeface="Arial"/>
              <a:cs typeface="Arial"/>
            </a:endParaRPr>
          </a:p>
          <a:p>
            <a:pPr marL="905984">
              <a:spcBef>
                <a:spcPts val="1566"/>
              </a:spcBef>
            </a:pP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Measurements of the spatial unit being</a:t>
            </a:r>
            <a:r>
              <a:rPr sz="1452" b="1" spc="9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classified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4688" y="2541494"/>
            <a:ext cx="4171278" cy="708202"/>
          </a:xfrm>
          <a:prstGeom prst="rect">
            <a:avLst/>
          </a:prstGeom>
          <a:solidFill>
            <a:srgbClr val="808000"/>
          </a:solidFill>
          <a:ln w="28574">
            <a:solidFill>
              <a:srgbClr val="99CC00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2991" marR="114113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In the GLOBCOVER project (ESA)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set of new-  channels based on the annual NDVI profile are  derived.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1202" y="2643845"/>
            <a:ext cx="2742046" cy="2989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5763485" y="3829184"/>
            <a:ext cx="2980636" cy="2214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863070" y="4954356"/>
            <a:ext cx="1195021" cy="784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2018896" y="5885663"/>
            <a:ext cx="2291379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Defourny et al.</a:t>
            </a:r>
            <a:r>
              <a:rPr sz="1271" b="1" spc="-41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(2005)</a:t>
            </a:r>
            <a:endParaRPr sz="1271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4. Feature </a:t>
            </a:r>
            <a:r>
              <a:rPr spc="-5" dirty="0"/>
              <a:t>identification and</a:t>
            </a:r>
            <a:r>
              <a:rPr spc="23" dirty="0"/>
              <a:t> </a:t>
            </a:r>
            <a:r>
              <a:rPr spc="-5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44873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3282388"/>
            <a:ext cx="3196750" cy="89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Contextual information and semantic  relationships with neighbours is always  used by photo-interpreters in </a:t>
            </a:r>
            <a:r>
              <a:rPr sz="1452" b="1" dirty="0">
                <a:solidFill>
                  <a:srgbClr val="B74633"/>
                </a:solidFill>
                <a:latin typeface="Arial"/>
                <a:cs typeface="Arial"/>
              </a:rPr>
              <a:t>visual  </a:t>
            </a:r>
            <a:r>
              <a:rPr sz="1452" b="1" spc="-5" dirty="0">
                <a:solidFill>
                  <a:srgbClr val="B74633"/>
                </a:solidFill>
                <a:latin typeface="Arial"/>
                <a:cs typeface="Arial"/>
              </a:rPr>
              <a:t>analysis</a:t>
            </a:r>
            <a:r>
              <a:rPr sz="1452" spc="-5" dirty="0">
                <a:latin typeface="Arial"/>
                <a:cs typeface="Arial"/>
              </a:rPr>
              <a:t>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95" y="2466321"/>
            <a:ext cx="2908023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Most mapping approaches operate  </a:t>
            </a:r>
            <a:r>
              <a:rPr sz="1452" dirty="0">
                <a:latin typeface="Arial"/>
                <a:cs typeface="Arial"/>
              </a:rPr>
              <a:t>at a </a:t>
            </a:r>
            <a:r>
              <a:rPr sz="1452" b="1" dirty="0">
                <a:solidFill>
                  <a:srgbClr val="B74633"/>
                </a:solidFill>
                <a:latin typeface="Arial"/>
                <a:cs typeface="Arial"/>
              </a:rPr>
              <a:t>pixel level</a:t>
            </a:r>
            <a:r>
              <a:rPr sz="1452" dirty="0">
                <a:latin typeface="Arial"/>
                <a:cs typeface="Arial"/>
              </a:rPr>
              <a:t>, </a:t>
            </a:r>
            <a:r>
              <a:rPr sz="1452" spc="-5" dirty="0">
                <a:latin typeface="Arial"/>
                <a:cs typeface="Arial"/>
              </a:rPr>
              <a:t>ignoring its</a:t>
            </a:r>
            <a:r>
              <a:rPr sz="1452" spc="-5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context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8280" y="2733252"/>
            <a:ext cx="2935109" cy="89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Several attempts have been carried  out to take into automatic  classification the contextual  information.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8896" y="1479715"/>
            <a:ext cx="6988821" cy="707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2nd order</a:t>
            </a:r>
            <a:r>
              <a:rPr sz="1815" b="1" spc="-36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measurements</a:t>
            </a:r>
            <a:endParaRPr sz="1815">
              <a:latin typeface="Arial"/>
              <a:cs typeface="Arial"/>
            </a:endParaRPr>
          </a:p>
          <a:p>
            <a:pPr marL="905984">
              <a:spcBef>
                <a:spcPts val="1566"/>
              </a:spcBef>
            </a:pP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Measurements related to the neighbourhood (contextual</a:t>
            </a:r>
            <a:r>
              <a:rPr sz="1452" b="1" spc="32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information)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0731" y="4988935"/>
            <a:ext cx="2192255" cy="484743"/>
          </a:xfrm>
          <a:prstGeom prst="rect">
            <a:avLst/>
          </a:prstGeom>
          <a:solidFill>
            <a:srgbClr val="68B04E"/>
          </a:solidFill>
          <a:ln w="28575">
            <a:solidFill>
              <a:srgbClr val="99CC00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335422" marR="178085" indent="-150421">
              <a:spcBef>
                <a:spcPts val="295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First order statistics in 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the spatial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domain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0774" y="4975796"/>
            <a:ext cx="2499424" cy="485325"/>
          </a:xfrm>
          <a:prstGeom prst="rect">
            <a:avLst/>
          </a:prstGeom>
          <a:solidFill>
            <a:srgbClr val="68B04E"/>
          </a:solidFill>
          <a:ln w="28575">
            <a:solidFill>
              <a:srgbClr val="99CC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488148" marR="199985" indent="-282400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Second order statistics in  the spatial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domain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9916" y="4881052"/>
            <a:ext cx="1633818" cy="261285"/>
          </a:xfrm>
          <a:prstGeom prst="rect">
            <a:avLst/>
          </a:prstGeom>
          <a:solidFill>
            <a:srgbClr val="68B04E"/>
          </a:solidFill>
          <a:ln w="28575">
            <a:solidFill>
              <a:srgbClr val="99CC00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2991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Geostatistics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1091" y="4553943"/>
            <a:ext cx="879438" cy="261285"/>
          </a:xfrm>
          <a:prstGeom prst="rect">
            <a:avLst/>
          </a:prstGeom>
          <a:solidFill>
            <a:srgbClr val="68B04E"/>
          </a:solidFill>
          <a:ln w="28575">
            <a:solidFill>
              <a:srgbClr val="99CC00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2991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Texture</a:t>
            </a:r>
            <a:endParaRPr sz="145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5314" y="4387968"/>
            <a:ext cx="1008529" cy="261867"/>
          </a:xfrm>
          <a:prstGeom prst="rect">
            <a:avLst/>
          </a:prstGeom>
          <a:solidFill>
            <a:srgbClr val="68B04E"/>
          </a:solidFill>
          <a:ln w="28575">
            <a:solidFill>
              <a:srgbClr val="99CC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Fractals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2940" y="5579991"/>
            <a:ext cx="2015906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241481"/>
            <a:r>
              <a:rPr sz="1271" spc="-5" dirty="0">
                <a:latin typeface="Arial"/>
                <a:cs typeface="Arial"/>
              </a:rPr>
              <a:t>(e.g. </a:t>
            </a:r>
            <a:r>
              <a:rPr sz="1271" spc="-9" dirty="0">
                <a:latin typeface="Arial"/>
                <a:cs typeface="Arial"/>
              </a:rPr>
              <a:t>mean, variance,  standard deviation,</a:t>
            </a:r>
            <a:r>
              <a:rPr sz="1271" spc="9" dirty="0">
                <a:latin typeface="Arial"/>
                <a:cs typeface="Arial"/>
              </a:rPr>
              <a:t> </a:t>
            </a:r>
            <a:r>
              <a:rPr sz="1271" spc="-9" dirty="0">
                <a:latin typeface="Arial"/>
                <a:cs typeface="Arial"/>
              </a:rPr>
              <a:t>entropy)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9979" y="5486630"/>
            <a:ext cx="2275242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spc="-5" dirty="0">
                <a:latin typeface="Arial"/>
                <a:cs typeface="Arial"/>
              </a:rPr>
              <a:t>(e.g. </a:t>
            </a:r>
            <a:r>
              <a:rPr sz="1271" spc="-9" dirty="0">
                <a:latin typeface="Arial"/>
                <a:cs typeface="Arial"/>
              </a:rPr>
              <a:t>homogeneity, dissimilarity,</a:t>
            </a:r>
            <a:endParaRPr sz="127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9979" y="5679577"/>
            <a:ext cx="2158253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spc="-9" dirty="0">
                <a:latin typeface="Arial"/>
                <a:cs typeface="Arial"/>
              </a:rPr>
              <a:t>entropy, angular second  moment, contrast,</a:t>
            </a:r>
            <a:r>
              <a:rPr sz="1271" spc="9" dirty="0">
                <a:latin typeface="Arial"/>
                <a:cs typeface="Arial"/>
              </a:rPr>
              <a:t> </a:t>
            </a:r>
            <a:r>
              <a:rPr sz="1271" spc="-9" dirty="0">
                <a:latin typeface="Arial"/>
                <a:cs typeface="Arial"/>
              </a:rPr>
              <a:t>correlation)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16691" y="5261861"/>
            <a:ext cx="1462079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spc="-5" dirty="0">
                <a:latin typeface="Arial"/>
                <a:cs typeface="Arial"/>
              </a:rPr>
              <a:t>(e.g., </a:t>
            </a:r>
            <a:r>
              <a:rPr sz="1271" spc="-9" dirty="0">
                <a:latin typeface="Arial"/>
                <a:cs typeface="Arial"/>
              </a:rPr>
              <a:t>variogram,  correlogram,  covariance</a:t>
            </a:r>
            <a:r>
              <a:rPr sz="1271" spc="-27" dirty="0">
                <a:latin typeface="Arial"/>
                <a:cs typeface="Arial"/>
              </a:rPr>
              <a:t> </a:t>
            </a:r>
            <a:r>
              <a:rPr sz="1271" spc="-9" dirty="0">
                <a:latin typeface="Arial"/>
                <a:cs typeface="Arial"/>
              </a:rPr>
              <a:t>function)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8062" y="3778008"/>
            <a:ext cx="3408253" cy="773397"/>
          </a:xfrm>
          <a:custGeom>
            <a:avLst/>
            <a:gdLst/>
            <a:ahLst/>
            <a:cxnLst/>
            <a:rect l="l" t="t" r="r" b="b"/>
            <a:pathLst>
              <a:path w="3755390" h="852170">
                <a:moveTo>
                  <a:pt x="107716" y="777845"/>
                </a:moveTo>
                <a:lnTo>
                  <a:pt x="99821" y="740664"/>
                </a:lnTo>
                <a:lnTo>
                  <a:pt x="0" y="819912"/>
                </a:lnTo>
                <a:lnTo>
                  <a:pt x="89153" y="843026"/>
                </a:lnTo>
                <a:lnTo>
                  <a:pt x="89153" y="781812"/>
                </a:lnTo>
                <a:lnTo>
                  <a:pt x="107716" y="777845"/>
                </a:lnTo>
                <a:close/>
              </a:path>
              <a:path w="3755390" h="852170">
                <a:moveTo>
                  <a:pt x="115664" y="815275"/>
                </a:moveTo>
                <a:lnTo>
                  <a:pt x="107716" y="777845"/>
                </a:lnTo>
                <a:lnTo>
                  <a:pt x="89153" y="781812"/>
                </a:lnTo>
                <a:lnTo>
                  <a:pt x="97536" y="819150"/>
                </a:lnTo>
                <a:lnTo>
                  <a:pt x="115664" y="815275"/>
                </a:lnTo>
                <a:close/>
              </a:path>
              <a:path w="3755390" h="852170">
                <a:moveTo>
                  <a:pt x="123443" y="851916"/>
                </a:moveTo>
                <a:lnTo>
                  <a:pt x="115664" y="815275"/>
                </a:lnTo>
                <a:lnTo>
                  <a:pt x="97536" y="819150"/>
                </a:lnTo>
                <a:lnTo>
                  <a:pt x="89153" y="781812"/>
                </a:lnTo>
                <a:lnTo>
                  <a:pt x="89153" y="843026"/>
                </a:lnTo>
                <a:lnTo>
                  <a:pt x="123443" y="851916"/>
                </a:lnTo>
                <a:close/>
              </a:path>
              <a:path w="3755390" h="852170">
                <a:moveTo>
                  <a:pt x="3755135" y="37338"/>
                </a:moveTo>
                <a:lnTo>
                  <a:pt x="3747516" y="0"/>
                </a:lnTo>
                <a:lnTo>
                  <a:pt x="107716" y="777845"/>
                </a:lnTo>
                <a:lnTo>
                  <a:pt x="115664" y="815275"/>
                </a:lnTo>
                <a:lnTo>
                  <a:pt x="3755135" y="3733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4734439" y="3825035"/>
            <a:ext cx="2180152" cy="964154"/>
          </a:xfrm>
          <a:custGeom>
            <a:avLst/>
            <a:gdLst/>
            <a:ahLst/>
            <a:cxnLst/>
            <a:rect l="l" t="t" r="r" b="b"/>
            <a:pathLst>
              <a:path w="2402204" h="1062354">
                <a:moveTo>
                  <a:pt x="97636" y="992860"/>
                </a:moveTo>
                <a:lnTo>
                  <a:pt x="82296" y="957834"/>
                </a:lnTo>
                <a:lnTo>
                  <a:pt x="0" y="1055370"/>
                </a:lnTo>
                <a:lnTo>
                  <a:pt x="80010" y="1059656"/>
                </a:lnTo>
                <a:lnTo>
                  <a:pt x="80010" y="1000506"/>
                </a:lnTo>
                <a:lnTo>
                  <a:pt x="97636" y="992860"/>
                </a:lnTo>
                <a:close/>
              </a:path>
              <a:path w="2402204" h="1062354">
                <a:moveTo>
                  <a:pt x="112969" y="1027871"/>
                </a:moveTo>
                <a:lnTo>
                  <a:pt x="97636" y="992860"/>
                </a:lnTo>
                <a:lnTo>
                  <a:pt x="80010" y="1000506"/>
                </a:lnTo>
                <a:lnTo>
                  <a:pt x="95250" y="1035558"/>
                </a:lnTo>
                <a:lnTo>
                  <a:pt x="112969" y="1027871"/>
                </a:lnTo>
                <a:close/>
              </a:path>
              <a:path w="2402204" h="1062354">
                <a:moveTo>
                  <a:pt x="128016" y="1062228"/>
                </a:moveTo>
                <a:lnTo>
                  <a:pt x="112969" y="1027871"/>
                </a:lnTo>
                <a:lnTo>
                  <a:pt x="95250" y="1035558"/>
                </a:lnTo>
                <a:lnTo>
                  <a:pt x="80010" y="1000506"/>
                </a:lnTo>
                <a:lnTo>
                  <a:pt x="80010" y="1059656"/>
                </a:lnTo>
                <a:lnTo>
                  <a:pt x="128016" y="1062228"/>
                </a:lnTo>
                <a:close/>
              </a:path>
              <a:path w="2402204" h="1062354">
                <a:moveTo>
                  <a:pt x="2401824" y="35051"/>
                </a:moveTo>
                <a:lnTo>
                  <a:pt x="2386584" y="0"/>
                </a:lnTo>
                <a:lnTo>
                  <a:pt x="97636" y="992860"/>
                </a:lnTo>
                <a:lnTo>
                  <a:pt x="112969" y="1027871"/>
                </a:lnTo>
                <a:lnTo>
                  <a:pt x="2401824" y="3505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7115490" y="3827802"/>
            <a:ext cx="303135" cy="1049447"/>
          </a:xfrm>
          <a:custGeom>
            <a:avLst/>
            <a:gdLst/>
            <a:ahLst/>
            <a:cxnLst/>
            <a:rect l="l" t="t" r="r" b="b"/>
            <a:pathLst>
              <a:path w="334009" h="1156335">
                <a:moveTo>
                  <a:pt x="36587" y="1040069"/>
                </a:moveTo>
                <a:lnTo>
                  <a:pt x="0" y="1030985"/>
                </a:lnTo>
                <a:lnTo>
                  <a:pt x="27431" y="1155953"/>
                </a:lnTo>
                <a:lnTo>
                  <a:pt x="32003" y="1150585"/>
                </a:lnTo>
                <a:lnTo>
                  <a:pt x="32003" y="1058417"/>
                </a:lnTo>
                <a:lnTo>
                  <a:pt x="36587" y="1040069"/>
                </a:lnTo>
                <a:close/>
              </a:path>
              <a:path w="334009" h="1156335">
                <a:moveTo>
                  <a:pt x="73895" y="1049332"/>
                </a:moveTo>
                <a:lnTo>
                  <a:pt x="36587" y="1040069"/>
                </a:lnTo>
                <a:lnTo>
                  <a:pt x="32003" y="1058417"/>
                </a:lnTo>
                <a:lnTo>
                  <a:pt x="69341" y="1067562"/>
                </a:lnTo>
                <a:lnTo>
                  <a:pt x="73895" y="1049332"/>
                </a:lnTo>
                <a:close/>
              </a:path>
              <a:path w="334009" h="1156335">
                <a:moveTo>
                  <a:pt x="110489" y="1058417"/>
                </a:moveTo>
                <a:lnTo>
                  <a:pt x="73895" y="1049332"/>
                </a:lnTo>
                <a:lnTo>
                  <a:pt x="69341" y="1067562"/>
                </a:lnTo>
                <a:lnTo>
                  <a:pt x="32003" y="1058417"/>
                </a:lnTo>
                <a:lnTo>
                  <a:pt x="32003" y="1150585"/>
                </a:lnTo>
                <a:lnTo>
                  <a:pt x="110489" y="1058417"/>
                </a:lnTo>
                <a:close/>
              </a:path>
              <a:path w="334009" h="1156335">
                <a:moveTo>
                  <a:pt x="333743" y="9143"/>
                </a:moveTo>
                <a:lnTo>
                  <a:pt x="296418" y="0"/>
                </a:lnTo>
                <a:lnTo>
                  <a:pt x="36587" y="1040069"/>
                </a:lnTo>
                <a:lnTo>
                  <a:pt x="73895" y="1049332"/>
                </a:lnTo>
                <a:lnTo>
                  <a:pt x="333743" y="914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8121012" y="3827110"/>
            <a:ext cx="240318" cy="853504"/>
          </a:xfrm>
          <a:custGeom>
            <a:avLst/>
            <a:gdLst/>
            <a:ahLst/>
            <a:cxnLst/>
            <a:rect l="l" t="t" r="r" b="b"/>
            <a:pathLst>
              <a:path w="264795" h="940435">
                <a:moveTo>
                  <a:pt x="227314" y="824741"/>
                </a:moveTo>
                <a:lnTo>
                  <a:pt x="36575" y="0"/>
                </a:lnTo>
                <a:lnTo>
                  <a:pt x="0" y="8381"/>
                </a:lnTo>
                <a:lnTo>
                  <a:pt x="190049" y="833419"/>
                </a:lnTo>
                <a:lnTo>
                  <a:pt x="227314" y="824741"/>
                </a:lnTo>
                <a:close/>
              </a:path>
              <a:path w="264795" h="940435">
                <a:moveTo>
                  <a:pt x="231660" y="937541"/>
                </a:moveTo>
                <a:lnTo>
                  <a:pt x="231660" y="843533"/>
                </a:lnTo>
                <a:lnTo>
                  <a:pt x="194309" y="851915"/>
                </a:lnTo>
                <a:lnTo>
                  <a:pt x="190049" y="833419"/>
                </a:lnTo>
                <a:lnTo>
                  <a:pt x="153161" y="842009"/>
                </a:lnTo>
                <a:lnTo>
                  <a:pt x="231660" y="937541"/>
                </a:lnTo>
                <a:close/>
              </a:path>
              <a:path w="264795" h="940435">
                <a:moveTo>
                  <a:pt x="231660" y="843533"/>
                </a:moveTo>
                <a:lnTo>
                  <a:pt x="227314" y="824741"/>
                </a:lnTo>
                <a:lnTo>
                  <a:pt x="190049" y="833419"/>
                </a:lnTo>
                <a:lnTo>
                  <a:pt x="194309" y="851915"/>
                </a:lnTo>
                <a:lnTo>
                  <a:pt x="231660" y="843533"/>
                </a:lnTo>
                <a:close/>
              </a:path>
              <a:path w="264795" h="940435">
                <a:moveTo>
                  <a:pt x="264413" y="816101"/>
                </a:moveTo>
                <a:lnTo>
                  <a:pt x="227314" y="824741"/>
                </a:lnTo>
                <a:lnTo>
                  <a:pt x="231660" y="843533"/>
                </a:lnTo>
                <a:lnTo>
                  <a:pt x="231660" y="937541"/>
                </a:lnTo>
                <a:lnTo>
                  <a:pt x="233933" y="940307"/>
                </a:lnTo>
                <a:lnTo>
                  <a:pt x="264413" y="81610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8915618" y="3738589"/>
            <a:ext cx="379207" cy="550945"/>
          </a:xfrm>
          <a:custGeom>
            <a:avLst/>
            <a:gdLst/>
            <a:ahLst/>
            <a:cxnLst/>
            <a:rect l="l" t="t" r="r" b="b"/>
            <a:pathLst>
              <a:path w="417829" h="607060">
                <a:moveTo>
                  <a:pt x="369412" y="500574"/>
                </a:moveTo>
                <a:lnTo>
                  <a:pt x="32016" y="0"/>
                </a:lnTo>
                <a:lnTo>
                  <a:pt x="0" y="21336"/>
                </a:lnTo>
                <a:lnTo>
                  <a:pt x="337574" y="522139"/>
                </a:lnTo>
                <a:lnTo>
                  <a:pt x="369412" y="500574"/>
                </a:lnTo>
                <a:close/>
              </a:path>
              <a:path w="417829" h="607060">
                <a:moveTo>
                  <a:pt x="380238" y="585325"/>
                </a:moveTo>
                <a:lnTo>
                  <a:pt x="380238" y="516636"/>
                </a:lnTo>
                <a:lnTo>
                  <a:pt x="348246" y="537972"/>
                </a:lnTo>
                <a:lnTo>
                  <a:pt x="337574" y="522139"/>
                </a:lnTo>
                <a:lnTo>
                  <a:pt x="306324" y="543305"/>
                </a:lnTo>
                <a:lnTo>
                  <a:pt x="380238" y="585325"/>
                </a:lnTo>
                <a:close/>
              </a:path>
              <a:path w="417829" h="607060">
                <a:moveTo>
                  <a:pt x="380238" y="516636"/>
                </a:moveTo>
                <a:lnTo>
                  <a:pt x="369412" y="500574"/>
                </a:lnTo>
                <a:lnTo>
                  <a:pt x="337574" y="522139"/>
                </a:lnTo>
                <a:lnTo>
                  <a:pt x="348246" y="537972"/>
                </a:lnTo>
                <a:lnTo>
                  <a:pt x="380238" y="516636"/>
                </a:lnTo>
                <a:close/>
              </a:path>
              <a:path w="417829" h="607060">
                <a:moveTo>
                  <a:pt x="417575" y="606551"/>
                </a:moveTo>
                <a:lnTo>
                  <a:pt x="400824" y="479298"/>
                </a:lnTo>
                <a:lnTo>
                  <a:pt x="369412" y="500574"/>
                </a:lnTo>
                <a:lnTo>
                  <a:pt x="380238" y="516636"/>
                </a:lnTo>
                <a:lnTo>
                  <a:pt x="380238" y="585325"/>
                </a:lnTo>
                <a:lnTo>
                  <a:pt x="417575" y="60655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5593360" y="2852697"/>
            <a:ext cx="698479" cy="680037"/>
          </a:xfrm>
          <a:custGeom>
            <a:avLst/>
            <a:gdLst/>
            <a:ahLst/>
            <a:cxnLst/>
            <a:rect l="l" t="t" r="r" b="b"/>
            <a:pathLst>
              <a:path w="769620" h="749300">
                <a:moveTo>
                  <a:pt x="577595" y="561594"/>
                </a:moveTo>
                <a:lnTo>
                  <a:pt x="577595" y="186689"/>
                </a:lnTo>
                <a:lnTo>
                  <a:pt x="0" y="186689"/>
                </a:lnTo>
                <a:lnTo>
                  <a:pt x="0" y="561594"/>
                </a:lnTo>
                <a:lnTo>
                  <a:pt x="577595" y="561594"/>
                </a:lnTo>
                <a:close/>
              </a:path>
              <a:path w="769620" h="749300">
                <a:moveTo>
                  <a:pt x="769619" y="374141"/>
                </a:moveTo>
                <a:lnTo>
                  <a:pt x="577595" y="0"/>
                </a:lnTo>
                <a:lnTo>
                  <a:pt x="577595" y="749046"/>
                </a:lnTo>
                <a:lnTo>
                  <a:pt x="769619" y="374141"/>
                </a:lnTo>
                <a:close/>
              </a:path>
            </a:pathLst>
          </a:custGeom>
          <a:solidFill>
            <a:srgbClr val="E02612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5593360" y="2852697"/>
            <a:ext cx="698479" cy="680037"/>
          </a:xfrm>
          <a:custGeom>
            <a:avLst/>
            <a:gdLst/>
            <a:ahLst/>
            <a:cxnLst/>
            <a:rect l="l" t="t" r="r" b="b"/>
            <a:pathLst>
              <a:path w="769620" h="749300">
                <a:moveTo>
                  <a:pt x="577595" y="0"/>
                </a:moveTo>
                <a:lnTo>
                  <a:pt x="577595" y="186689"/>
                </a:lnTo>
                <a:lnTo>
                  <a:pt x="0" y="186689"/>
                </a:lnTo>
                <a:lnTo>
                  <a:pt x="0" y="561594"/>
                </a:lnTo>
                <a:lnTo>
                  <a:pt x="577595" y="561594"/>
                </a:lnTo>
                <a:lnTo>
                  <a:pt x="577595" y="749046"/>
                </a:lnTo>
                <a:lnTo>
                  <a:pt x="769619" y="374141"/>
                </a:lnTo>
                <a:lnTo>
                  <a:pt x="577595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4. Feature </a:t>
            </a:r>
            <a:r>
              <a:rPr spc="-5" dirty="0"/>
              <a:t>identification and</a:t>
            </a:r>
            <a:r>
              <a:rPr spc="23" dirty="0"/>
              <a:t> </a:t>
            </a:r>
            <a:r>
              <a:rPr spc="-5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64202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584601"/>
            <a:ext cx="7460236" cy="872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b="1" spc="-5" dirty="0">
                <a:latin typeface="Arial"/>
                <a:cs typeface="Arial"/>
              </a:rPr>
              <a:t>…some considerations on object oriented image</a:t>
            </a:r>
            <a:r>
              <a:rPr sz="1452" b="1" spc="27" dirty="0">
                <a:latin typeface="Arial"/>
                <a:cs typeface="Arial"/>
              </a:rPr>
              <a:t> </a:t>
            </a:r>
            <a:r>
              <a:rPr sz="1452" b="1" spc="-5" dirty="0">
                <a:latin typeface="Arial"/>
                <a:cs typeface="Arial"/>
              </a:rPr>
              <a:t>classification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36"/>
              </a:spcBef>
            </a:pPr>
            <a:endParaRPr sz="1316">
              <a:latin typeface="Times New Roman"/>
              <a:cs typeface="Times New Roman"/>
            </a:endParaRPr>
          </a:p>
          <a:p>
            <a:pPr marL="159066" marR="4611"/>
            <a:r>
              <a:rPr sz="1452" dirty="0">
                <a:latin typeface="Arial"/>
                <a:cs typeface="Arial"/>
              </a:rPr>
              <a:t>In </a:t>
            </a:r>
            <a:r>
              <a:rPr sz="1452" b="1" spc="-5" dirty="0">
                <a:solidFill>
                  <a:srgbClr val="CC0000"/>
                </a:solidFill>
                <a:latin typeface="Arial"/>
                <a:cs typeface="Arial"/>
              </a:rPr>
              <a:t>object oriented image classification </a:t>
            </a:r>
            <a:r>
              <a:rPr sz="1452" spc="-5" dirty="0">
                <a:latin typeface="Arial"/>
                <a:cs typeface="Arial"/>
              </a:rPr>
              <a:t>one can use features that </a:t>
            </a:r>
            <a:r>
              <a:rPr sz="1452" dirty="0">
                <a:latin typeface="Arial"/>
                <a:cs typeface="Arial"/>
              </a:rPr>
              <a:t>are very </a:t>
            </a:r>
            <a:r>
              <a:rPr sz="1452" spc="-5" dirty="0">
                <a:latin typeface="Arial"/>
                <a:cs typeface="Arial"/>
              </a:rPr>
              <a:t>similar </a:t>
            </a:r>
            <a:r>
              <a:rPr sz="1452" dirty="0">
                <a:latin typeface="Arial"/>
                <a:cs typeface="Arial"/>
              </a:rPr>
              <a:t>to the  </a:t>
            </a:r>
            <a:r>
              <a:rPr sz="1452" spc="-5" dirty="0">
                <a:latin typeface="Arial"/>
                <a:cs typeface="Arial"/>
              </a:rPr>
              <a:t>ones used on visual image</a:t>
            </a:r>
            <a:r>
              <a:rPr sz="1452" spc="-4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interpretation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1413" y="5476257"/>
            <a:ext cx="7879208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-576" algn="just"/>
            <a:r>
              <a:rPr sz="1271" spc="-9" dirty="0">
                <a:latin typeface="Arial"/>
                <a:cs typeface="Arial"/>
              </a:rPr>
              <a:t>Before object </a:t>
            </a:r>
            <a:r>
              <a:rPr sz="1271" spc="-5" dirty="0">
                <a:latin typeface="Arial"/>
                <a:cs typeface="Arial"/>
              </a:rPr>
              <a:t>oriented </a:t>
            </a:r>
            <a:r>
              <a:rPr sz="1271" spc="-9" dirty="0">
                <a:latin typeface="Arial"/>
                <a:cs typeface="Arial"/>
              </a:rPr>
              <a:t>image classification </a:t>
            </a:r>
            <a:r>
              <a:rPr sz="1271" spc="-5" dirty="0">
                <a:latin typeface="Arial"/>
                <a:cs typeface="Arial"/>
              </a:rPr>
              <a:t>there was the </a:t>
            </a:r>
            <a:r>
              <a:rPr sz="1271" b="1" spc="-9" dirty="0">
                <a:solidFill>
                  <a:srgbClr val="CC0000"/>
                </a:solidFill>
                <a:latin typeface="Arial"/>
                <a:cs typeface="Arial"/>
              </a:rPr>
              <a:t>per-field classification</a:t>
            </a:r>
            <a:r>
              <a:rPr sz="1271" spc="-9" dirty="0">
                <a:latin typeface="Arial"/>
                <a:cs typeface="Arial"/>
              </a:rPr>
              <a:t>. </a:t>
            </a:r>
            <a:r>
              <a:rPr sz="1271" spc="-5" dirty="0">
                <a:latin typeface="Arial"/>
                <a:cs typeface="Arial"/>
              </a:rPr>
              <a:t>In this approach the </a:t>
            </a:r>
            <a:r>
              <a:rPr sz="1271" spc="-9" dirty="0">
                <a:latin typeface="Arial"/>
                <a:cs typeface="Arial"/>
              </a:rPr>
              <a:t>objects  </a:t>
            </a:r>
            <a:r>
              <a:rPr sz="1271" spc="-5" dirty="0">
                <a:latin typeface="Arial"/>
                <a:cs typeface="Arial"/>
              </a:rPr>
              <a:t>are not </a:t>
            </a:r>
            <a:r>
              <a:rPr sz="1271" spc="-9" dirty="0">
                <a:latin typeface="Arial"/>
                <a:cs typeface="Arial"/>
              </a:rPr>
              <a:t>extracted </a:t>
            </a:r>
            <a:r>
              <a:rPr sz="1271" spc="-5" dirty="0">
                <a:latin typeface="Arial"/>
                <a:cs typeface="Arial"/>
              </a:rPr>
              <a:t>from the </a:t>
            </a:r>
            <a:r>
              <a:rPr sz="1271" spc="-9" dirty="0">
                <a:latin typeface="Arial"/>
                <a:cs typeface="Arial"/>
              </a:rPr>
              <a:t>satellite image through segmentation </a:t>
            </a:r>
            <a:r>
              <a:rPr sz="1271" spc="-5" dirty="0">
                <a:latin typeface="Arial"/>
                <a:cs typeface="Arial"/>
              </a:rPr>
              <a:t>but </a:t>
            </a:r>
            <a:r>
              <a:rPr sz="1271" spc="-9" dirty="0">
                <a:latin typeface="Arial"/>
                <a:cs typeface="Arial"/>
              </a:rPr>
              <a:t>instead </a:t>
            </a:r>
            <a:r>
              <a:rPr sz="1271" spc="-5" dirty="0">
                <a:latin typeface="Arial"/>
                <a:cs typeface="Arial"/>
              </a:rPr>
              <a:t>from an </a:t>
            </a:r>
            <a:r>
              <a:rPr sz="1271" spc="-9" dirty="0">
                <a:latin typeface="Arial"/>
                <a:cs typeface="Arial"/>
              </a:rPr>
              <a:t>existent </a:t>
            </a:r>
            <a:r>
              <a:rPr sz="1271" spc="-5" dirty="0">
                <a:latin typeface="Arial"/>
                <a:cs typeface="Arial"/>
              </a:rPr>
              <a:t>geographical </a:t>
            </a:r>
            <a:r>
              <a:rPr sz="1271" spc="-9" dirty="0">
                <a:latin typeface="Arial"/>
                <a:cs typeface="Arial"/>
              </a:rPr>
              <a:t>data  </a:t>
            </a:r>
            <a:r>
              <a:rPr sz="1271" spc="-5" dirty="0">
                <a:latin typeface="Arial"/>
                <a:cs typeface="Arial"/>
              </a:rPr>
              <a:t>base with </a:t>
            </a:r>
            <a:r>
              <a:rPr sz="1271" spc="-9" dirty="0">
                <a:latin typeface="Arial"/>
                <a:cs typeface="Arial"/>
              </a:rPr>
              <a:t>landscape </a:t>
            </a:r>
            <a:r>
              <a:rPr sz="1271" spc="-5" dirty="0">
                <a:latin typeface="Arial"/>
                <a:cs typeface="Arial"/>
              </a:rPr>
              <a:t>units, i.e.</a:t>
            </a:r>
            <a:r>
              <a:rPr sz="1271" spc="9" dirty="0">
                <a:latin typeface="Arial"/>
                <a:cs typeface="Arial"/>
              </a:rPr>
              <a:t> </a:t>
            </a:r>
            <a:r>
              <a:rPr sz="1271" spc="-5" dirty="0">
                <a:latin typeface="Arial"/>
                <a:cs typeface="Arial"/>
              </a:rPr>
              <a:t>fields.</a:t>
            </a:r>
            <a:endParaRPr sz="127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2188" y="2419087"/>
            <a:ext cx="2460580" cy="284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5368602" y="2535271"/>
            <a:ext cx="550945" cy="485823"/>
          </a:xfrm>
          <a:custGeom>
            <a:avLst/>
            <a:gdLst/>
            <a:ahLst/>
            <a:cxnLst/>
            <a:rect l="l" t="t" r="r" b="b"/>
            <a:pathLst>
              <a:path w="607060" h="535304">
                <a:moveTo>
                  <a:pt x="606551" y="401574"/>
                </a:moveTo>
                <a:lnTo>
                  <a:pt x="454913" y="401574"/>
                </a:lnTo>
                <a:lnTo>
                  <a:pt x="454913" y="0"/>
                </a:lnTo>
                <a:lnTo>
                  <a:pt x="151637" y="0"/>
                </a:lnTo>
                <a:lnTo>
                  <a:pt x="151637" y="401574"/>
                </a:lnTo>
                <a:lnTo>
                  <a:pt x="0" y="401574"/>
                </a:lnTo>
                <a:lnTo>
                  <a:pt x="303275" y="534924"/>
                </a:lnTo>
                <a:lnTo>
                  <a:pt x="606551" y="401574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5368602" y="2535271"/>
            <a:ext cx="550945" cy="485823"/>
          </a:xfrm>
          <a:custGeom>
            <a:avLst/>
            <a:gdLst/>
            <a:ahLst/>
            <a:cxnLst/>
            <a:rect l="l" t="t" r="r" b="b"/>
            <a:pathLst>
              <a:path w="607060" h="535304">
                <a:moveTo>
                  <a:pt x="0" y="401574"/>
                </a:moveTo>
                <a:lnTo>
                  <a:pt x="151637" y="401574"/>
                </a:lnTo>
                <a:lnTo>
                  <a:pt x="151637" y="0"/>
                </a:lnTo>
                <a:lnTo>
                  <a:pt x="454913" y="0"/>
                </a:lnTo>
                <a:lnTo>
                  <a:pt x="454913" y="401574"/>
                </a:lnTo>
                <a:lnTo>
                  <a:pt x="606551" y="401574"/>
                </a:lnTo>
                <a:lnTo>
                  <a:pt x="303275" y="534924"/>
                </a:lnTo>
                <a:lnTo>
                  <a:pt x="0" y="401574"/>
                </a:lnTo>
                <a:close/>
              </a:path>
            </a:pathLst>
          </a:custGeom>
          <a:ln w="28575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116867" y="2944676"/>
            <a:ext cx="2073306" cy="1791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981327" y="3538036"/>
            <a:ext cx="987206" cy="1026395"/>
          </a:xfrm>
          <a:custGeom>
            <a:avLst/>
            <a:gdLst/>
            <a:ahLst/>
            <a:cxnLst/>
            <a:rect l="l" t="t" r="r" b="b"/>
            <a:pathLst>
              <a:path w="1087755" h="1130935">
                <a:moveTo>
                  <a:pt x="543306" y="0"/>
                </a:moveTo>
                <a:lnTo>
                  <a:pt x="496403" y="2074"/>
                </a:lnTo>
                <a:lnTo>
                  <a:pt x="450613" y="8183"/>
                </a:lnTo>
                <a:lnTo>
                  <a:pt x="406099" y="18159"/>
                </a:lnTo>
                <a:lnTo>
                  <a:pt x="363022" y="31831"/>
                </a:lnTo>
                <a:lnTo>
                  <a:pt x="321545" y="49031"/>
                </a:lnTo>
                <a:lnTo>
                  <a:pt x="281832" y="69589"/>
                </a:lnTo>
                <a:lnTo>
                  <a:pt x="244044" y="93336"/>
                </a:lnTo>
                <a:lnTo>
                  <a:pt x="208345" y="120103"/>
                </a:lnTo>
                <a:lnTo>
                  <a:pt x="174896" y="149720"/>
                </a:lnTo>
                <a:lnTo>
                  <a:pt x="143862" y="182017"/>
                </a:lnTo>
                <a:lnTo>
                  <a:pt x="115403" y="216827"/>
                </a:lnTo>
                <a:lnTo>
                  <a:pt x="89684" y="253978"/>
                </a:lnTo>
                <a:lnTo>
                  <a:pt x="66866" y="293303"/>
                </a:lnTo>
                <a:lnTo>
                  <a:pt x="47112" y="334632"/>
                </a:lnTo>
                <a:lnTo>
                  <a:pt x="30585" y="377794"/>
                </a:lnTo>
                <a:lnTo>
                  <a:pt x="17448" y="422622"/>
                </a:lnTo>
                <a:lnTo>
                  <a:pt x="7863" y="468946"/>
                </a:lnTo>
                <a:lnTo>
                  <a:pt x="1992" y="516596"/>
                </a:lnTo>
                <a:lnTo>
                  <a:pt x="0" y="565404"/>
                </a:lnTo>
                <a:lnTo>
                  <a:pt x="1992" y="614211"/>
                </a:lnTo>
                <a:lnTo>
                  <a:pt x="7863" y="661861"/>
                </a:lnTo>
                <a:lnTo>
                  <a:pt x="17448" y="708185"/>
                </a:lnTo>
                <a:lnTo>
                  <a:pt x="30585" y="753013"/>
                </a:lnTo>
                <a:lnTo>
                  <a:pt x="47112" y="796175"/>
                </a:lnTo>
                <a:lnTo>
                  <a:pt x="66866" y="837504"/>
                </a:lnTo>
                <a:lnTo>
                  <a:pt x="89684" y="876829"/>
                </a:lnTo>
                <a:lnTo>
                  <a:pt x="115403" y="913980"/>
                </a:lnTo>
                <a:lnTo>
                  <a:pt x="143862" y="948790"/>
                </a:lnTo>
                <a:lnTo>
                  <a:pt x="174896" y="981087"/>
                </a:lnTo>
                <a:lnTo>
                  <a:pt x="208345" y="1010704"/>
                </a:lnTo>
                <a:lnTo>
                  <a:pt x="244044" y="1037471"/>
                </a:lnTo>
                <a:lnTo>
                  <a:pt x="281832" y="1061218"/>
                </a:lnTo>
                <a:lnTo>
                  <a:pt x="321545" y="1081776"/>
                </a:lnTo>
                <a:lnTo>
                  <a:pt x="363022" y="1098976"/>
                </a:lnTo>
                <a:lnTo>
                  <a:pt x="406099" y="1112648"/>
                </a:lnTo>
                <a:lnTo>
                  <a:pt x="450613" y="1122624"/>
                </a:lnTo>
                <a:lnTo>
                  <a:pt x="496403" y="1128733"/>
                </a:lnTo>
                <a:lnTo>
                  <a:pt x="543306" y="1130808"/>
                </a:lnTo>
                <a:lnTo>
                  <a:pt x="590214" y="1128733"/>
                </a:lnTo>
                <a:lnTo>
                  <a:pt x="636021" y="1122624"/>
                </a:lnTo>
                <a:lnTo>
                  <a:pt x="680563" y="1112648"/>
                </a:lnTo>
                <a:lnTo>
                  <a:pt x="723677" y="1098976"/>
                </a:lnTo>
                <a:lnTo>
                  <a:pt x="765196" y="1081776"/>
                </a:lnTo>
                <a:lnTo>
                  <a:pt x="804959" y="1061218"/>
                </a:lnTo>
                <a:lnTo>
                  <a:pt x="842801" y="1037471"/>
                </a:lnTo>
                <a:lnTo>
                  <a:pt x="878558" y="1010704"/>
                </a:lnTo>
                <a:lnTo>
                  <a:pt x="912066" y="981087"/>
                </a:lnTo>
                <a:lnTo>
                  <a:pt x="943161" y="948790"/>
                </a:lnTo>
                <a:lnTo>
                  <a:pt x="971678" y="913980"/>
                </a:lnTo>
                <a:lnTo>
                  <a:pt x="997455" y="876829"/>
                </a:lnTo>
                <a:lnTo>
                  <a:pt x="1020327" y="837504"/>
                </a:lnTo>
                <a:lnTo>
                  <a:pt x="1040130" y="796175"/>
                </a:lnTo>
                <a:lnTo>
                  <a:pt x="1056701" y="753013"/>
                </a:lnTo>
                <a:lnTo>
                  <a:pt x="1069874" y="708185"/>
                </a:lnTo>
                <a:lnTo>
                  <a:pt x="1079487" y="661861"/>
                </a:lnTo>
                <a:lnTo>
                  <a:pt x="1085374" y="614211"/>
                </a:lnTo>
                <a:lnTo>
                  <a:pt x="1087374" y="565404"/>
                </a:lnTo>
                <a:lnTo>
                  <a:pt x="1085374" y="516596"/>
                </a:lnTo>
                <a:lnTo>
                  <a:pt x="1079487" y="468946"/>
                </a:lnTo>
                <a:lnTo>
                  <a:pt x="1069874" y="422622"/>
                </a:lnTo>
                <a:lnTo>
                  <a:pt x="1056701" y="377794"/>
                </a:lnTo>
                <a:lnTo>
                  <a:pt x="1040130" y="334632"/>
                </a:lnTo>
                <a:lnTo>
                  <a:pt x="1020327" y="293303"/>
                </a:lnTo>
                <a:lnTo>
                  <a:pt x="997455" y="253978"/>
                </a:lnTo>
                <a:lnTo>
                  <a:pt x="971678" y="216827"/>
                </a:lnTo>
                <a:lnTo>
                  <a:pt x="943161" y="182017"/>
                </a:lnTo>
                <a:lnTo>
                  <a:pt x="912066" y="149720"/>
                </a:lnTo>
                <a:lnTo>
                  <a:pt x="878558" y="120103"/>
                </a:lnTo>
                <a:lnTo>
                  <a:pt x="842801" y="93336"/>
                </a:lnTo>
                <a:lnTo>
                  <a:pt x="804959" y="69589"/>
                </a:lnTo>
                <a:lnTo>
                  <a:pt x="765196" y="49031"/>
                </a:lnTo>
                <a:lnTo>
                  <a:pt x="723677" y="31831"/>
                </a:lnTo>
                <a:lnTo>
                  <a:pt x="680563" y="18159"/>
                </a:lnTo>
                <a:lnTo>
                  <a:pt x="636021" y="8183"/>
                </a:lnTo>
                <a:lnTo>
                  <a:pt x="590214" y="2074"/>
                </a:lnTo>
                <a:lnTo>
                  <a:pt x="543306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8984774" y="3713694"/>
            <a:ext cx="527893" cy="507723"/>
          </a:xfrm>
          <a:custGeom>
            <a:avLst/>
            <a:gdLst/>
            <a:ahLst/>
            <a:cxnLst/>
            <a:rect l="l" t="t" r="r" b="b"/>
            <a:pathLst>
              <a:path w="581659" h="559435">
                <a:moveTo>
                  <a:pt x="290322" y="0"/>
                </a:moveTo>
                <a:lnTo>
                  <a:pt x="243311" y="3674"/>
                </a:lnTo>
                <a:lnTo>
                  <a:pt x="198685" y="14307"/>
                </a:lnTo>
                <a:lnTo>
                  <a:pt x="157049" y="31313"/>
                </a:lnTo>
                <a:lnTo>
                  <a:pt x="119005" y="54108"/>
                </a:lnTo>
                <a:lnTo>
                  <a:pt x="85158" y="82105"/>
                </a:lnTo>
                <a:lnTo>
                  <a:pt x="56111" y="114720"/>
                </a:lnTo>
                <a:lnTo>
                  <a:pt x="32468" y="151368"/>
                </a:lnTo>
                <a:lnTo>
                  <a:pt x="14832" y="191463"/>
                </a:lnTo>
                <a:lnTo>
                  <a:pt x="3808" y="234420"/>
                </a:lnTo>
                <a:lnTo>
                  <a:pt x="0" y="279654"/>
                </a:lnTo>
                <a:lnTo>
                  <a:pt x="3808" y="325073"/>
                </a:lnTo>
                <a:lnTo>
                  <a:pt x="14832" y="368137"/>
                </a:lnTo>
                <a:lnTo>
                  <a:pt x="32468" y="408275"/>
                </a:lnTo>
                <a:lnTo>
                  <a:pt x="56111" y="444916"/>
                </a:lnTo>
                <a:lnTo>
                  <a:pt x="85158" y="477488"/>
                </a:lnTo>
                <a:lnTo>
                  <a:pt x="119005" y="505419"/>
                </a:lnTo>
                <a:lnTo>
                  <a:pt x="157049" y="528138"/>
                </a:lnTo>
                <a:lnTo>
                  <a:pt x="198685" y="545073"/>
                </a:lnTo>
                <a:lnTo>
                  <a:pt x="243311" y="555654"/>
                </a:lnTo>
                <a:lnTo>
                  <a:pt x="290322" y="559308"/>
                </a:lnTo>
                <a:lnTo>
                  <a:pt x="337545" y="555654"/>
                </a:lnTo>
                <a:lnTo>
                  <a:pt x="382341" y="545073"/>
                </a:lnTo>
                <a:lnTo>
                  <a:pt x="424109" y="528138"/>
                </a:lnTo>
                <a:lnTo>
                  <a:pt x="462251" y="505419"/>
                </a:lnTo>
                <a:lnTo>
                  <a:pt x="496168" y="477488"/>
                </a:lnTo>
                <a:lnTo>
                  <a:pt x="525261" y="444916"/>
                </a:lnTo>
                <a:lnTo>
                  <a:pt x="548932" y="408275"/>
                </a:lnTo>
                <a:lnTo>
                  <a:pt x="566580" y="368137"/>
                </a:lnTo>
                <a:lnTo>
                  <a:pt x="577609" y="325073"/>
                </a:lnTo>
                <a:lnTo>
                  <a:pt x="581418" y="279654"/>
                </a:lnTo>
                <a:lnTo>
                  <a:pt x="577609" y="234420"/>
                </a:lnTo>
                <a:lnTo>
                  <a:pt x="566580" y="191463"/>
                </a:lnTo>
                <a:lnTo>
                  <a:pt x="548932" y="151368"/>
                </a:lnTo>
                <a:lnTo>
                  <a:pt x="525261" y="114720"/>
                </a:lnTo>
                <a:lnTo>
                  <a:pt x="496168" y="82105"/>
                </a:lnTo>
                <a:lnTo>
                  <a:pt x="462251" y="54108"/>
                </a:lnTo>
                <a:lnTo>
                  <a:pt x="424109" y="31313"/>
                </a:lnTo>
                <a:lnTo>
                  <a:pt x="382341" y="14307"/>
                </a:lnTo>
                <a:lnTo>
                  <a:pt x="337545" y="3674"/>
                </a:lnTo>
                <a:lnTo>
                  <a:pt x="290322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7784923" y="3724067"/>
            <a:ext cx="321001" cy="311203"/>
          </a:xfrm>
          <a:custGeom>
            <a:avLst/>
            <a:gdLst/>
            <a:ahLst/>
            <a:cxnLst/>
            <a:rect l="l" t="t" r="r" b="b"/>
            <a:pathLst>
              <a:path w="353695" h="342900">
                <a:moveTo>
                  <a:pt x="176784" y="0"/>
                </a:moveTo>
                <a:lnTo>
                  <a:pt x="129822" y="6138"/>
                </a:lnTo>
                <a:lnTo>
                  <a:pt x="87601" y="23452"/>
                </a:lnTo>
                <a:lnTo>
                  <a:pt x="51816" y="50292"/>
                </a:lnTo>
                <a:lnTo>
                  <a:pt x="24158" y="85005"/>
                </a:lnTo>
                <a:lnTo>
                  <a:pt x="6321" y="125941"/>
                </a:lnTo>
                <a:lnTo>
                  <a:pt x="0" y="171450"/>
                </a:lnTo>
                <a:lnTo>
                  <a:pt x="6321" y="216958"/>
                </a:lnTo>
                <a:lnTo>
                  <a:pt x="24158" y="257894"/>
                </a:lnTo>
                <a:lnTo>
                  <a:pt x="51816" y="292608"/>
                </a:lnTo>
                <a:lnTo>
                  <a:pt x="87601" y="319447"/>
                </a:lnTo>
                <a:lnTo>
                  <a:pt x="129822" y="336761"/>
                </a:lnTo>
                <a:lnTo>
                  <a:pt x="176784" y="342900"/>
                </a:lnTo>
                <a:lnTo>
                  <a:pt x="223740" y="336761"/>
                </a:lnTo>
                <a:lnTo>
                  <a:pt x="265957" y="319447"/>
                </a:lnTo>
                <a:lnTo>
                  <a:pt x="301740" y="292607"/>
                </a:lnTo>
                <a:lnTo>
                  <a:pt x="329397" y="257894"/>
                </a:lnTo>
                <a:lnTo>
                  <a:pt x="347233" y="216958"/>
                </a:lnTo>
                <a:lnTo>
                  <a:pt x="353555" y="171450"/>
                </a:lnTo>
                <a:lnTo>
                  <a:pt x="347233" y="125941"/>
                </a:lnTo>
                <a:lnTo>
                  <a:pt x="329397" y="85005"/>
                </a:lnTo>
                <a:lnTo>
                  <a:pt x="301740" y="50291"/>
                </a:lnTo>
                <a:lnTo>
                  <a:pt x="265957" y="23452"/>
                </a:lnTo>
                <a:lnTo>
                  <a:pt x="223740" y="6138"/>
                </a:lnTo>
                <a:lnTo>
                  <a:pt x="176784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4295516" y="3192485"/>
            <a:ext cx="2962195" cy="1466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indent="212664"/>
            <a:r>
              <a:rPr sz="1452" spc="-5" dirty="0">
                <a:latin typeface="Arial"/>
                <a:cs typeface="Arial"/>
              </a:rPr>
              <a:t>Shape and size of the</a:t>
            </a:r>
            <a:r>
              <a:rPr sz="1452" spc="-5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objects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724">
              <a:latin typeface="Times New Roman"/>
              <a:cs typeface="Times New Roman"/>
            </a:endParaRPr>
          </a:p>
          <a:p>
            <a:pPr marL="11527"/>
            <a:r>
              <a:rPr sz="1452" spc="-5" dirty="0">
                <a:latin typeface="Arial"/>
                <a:cs typeface="Arial"/>
              </a:rPr>
              <a:t>Spectral homogeneity within</a:t>
            </a:r>
            <a:r>
              <a:rPr sz="1452" spc="-5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objects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1997">
              <a:latin typeface="Times New Roman"/>
              <a:cs typeface="Times New Roman"/>
            </a:endParaRPr>
          </a:p>
          <a:p>
            <a:pPr marL="213817" marR="282400"/>
            <a:r>
              <a:rPr sz="1452" spc="-5" dirty="0">
                <a:latin typeface="Arial"/>
                <a:cs typeface="Arial"/>
              </a:rPr>
              <a:t>Semantic relationships of </a:t>
            </a:r>
            <a:r>
              <a:rPr sz="1452" dirty="0">
                <a:latin typeface="Arial"/>
                <a:cs typeface="Arial"/>
              </a:rPr>
              <a:t>a  </a:t>
            </a:r>
            <a:r>
              <a:rPr sz="1452" spc="-5" dirty="0">
                <a:latin typeface="Arial"/>
                <a:cs typeface="Arial"/>
              </a:rPr>
              <a:t>spatial unit with its</a:t>
            </a:r>
            <a:r>
              <a:rPr sz="1452" spc="-5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neighbours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32503" y="3125865"/>
            <a:ext cx="410904" cy="399954"/>
          </a:xfrm>
          <a:custGeom>
            <a:avLst/>
            <a:gdLst/>
            <a:ahLst/>
            <a:cxnLst/>
            <a:rect l="l" t="t" r="r" b="b"/>
            <a:pathLst>
              <a:path w="452754" h="440689">
                <a:moveTo>
                  <a:pt x="226314" y="0"/>
                </a:moveTo>
                <a:lnTo>
                  <a:pt x="180706" y="4493"/>
                </a:lnTo>
                <a:lnTo>
                  <a:pt x="138226" y="17371"/>
                </a:lnTo>
                <a:lnTo>
                  <a:pt x="99783" y="37732"/>
                </a:lnTo>
                <a:lnTo>
                  <a:pt x="66289" y="64674"/>
                </a:lnTo>
                <a:lnTo>
                  <a:pt x="38653" y="97296"/>
                </a:lnTo>
                <a:lnTo>
                  <a:pt x="17786" y="134695"/>
                </a:lnTo>
                <a:lnTo>
                  <a:pt x="4598" y="175969"/>
                </a:lnTo>
                <a:lnTo>
                  <a:pt x="0" y="220218"/>
                </a:lnTo>
                <a:lnTo>
                  <a:pt x="4598" y="264466"/>
                </a:lnTo>
                <a:lnTo>
                  <a:pt x="17786" y="305740"/>
                </a:lnTo>
                <a:lnTo>
                  <a:pt x="38653" y="343139"/>
                </a:lnTo>
                <a:lnTo>
                  <a:pt x="66289" y="375761"/>
                </a:lnTo>
                <a:lnTo>
                  <a:pt x="99783" y="402703"/>
                </a:lnTo>
                <a:lnTo>
                  <a:pt x="138226" y="423064"/>
                </a:lnTo>
                <a:lnTo>
                  <a:pt x="180706" y="435942"/>
                </a:lnTo>
                <a:lnTo>
                  <a:pt x="226314" y="440436"/>
                </a:lnTo>
                <a:lnTo>
                  <a:pt x="271917" y="435942"/>
                </a:lnTo>
                <a:lnTo>
                  <a:pt x="314396" y="423064"/>
                </a:lnTo>
                <a:lnTo>
                  <a:pt x="352838" y="402703"/>
                </a:lnTo>
                <a:lnTo>
                  <a:pt x="386334" y="375761"/>
                </a:lnTo>
                <a:lnTo>
                  <a:pt x="413971" y="343139"/>
                </a:lnTo>
                <a:lnTo>
                  <a:pt x="434840" y="305740"/>
                </a:lnTo>
                <a:lnTo>
                  <a:pt x="448029" y="264466"/>
                </a:lnTo>
                <a:lnTo>
                  <a:pt x="452627" y="220218"/>
                </a:lnTo>
                <a:lnTo>
                  <a:pt x="448029" y="175969"/>
                </a:lnTo>
                <a:lnTo>
                  <a:pt x="434840" y="134695"/>
                </a:lnTo>
                <a:lnTo>
                  <a:pt x="413971" y="97296"/>
                </a:lnTo>
                <a:lnTo>
                  <a:pt x="386333" y="64674"/>
                </a:lnTo>
                <a:lnTo>
                  <a:pt x="352838" y="37732"/>
                </a:lnTo>
                <a:lnTo>
                  <a:pt x="314396" y="17371"/>
                </a:lnTo>
                <a:lnTo>
                  <a:pt x="271917" y="4493"/>
                </a:lnTo>
                <a:lnTo>
                  <a:pt x="226314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584370" y="2616182"/>
            <a:ext cx="410327" cy="399378"/>
          </a:xfrm>
          <a:custGeom>
            <a:avLst/>
            <a:gdLst/>
            <a:ahLst/>
            <a:cxnLst/>
            <a:rect l="l" t="t" r="r" b="b"/>
            <a:pathLst>
              <a:path w="452120" h="440054">
                <a:moveTo>
                  <a:pt x="226314" y="0"/>
                </a:moveTo>
                <a:lnTo>
                  <a:pt x="180706" y="4461"/>
                </a:lnTo>
                <a:lnTo>
                  <a:pt x="138226" y="17264"/>
                </a:lnTo>
                <a:lnTo>
                  <a:pt x="99783" y="37531"/>
                </a:lnTo>
                <a:lnTo>
                  <a:pt x="66289" y="64389"/>
                </a:lnTo>
                <a:lnTo>
                  <a:pt x="38653" y="96961"/>
                </a:lnTo>
                <a:lnTo>
                  <a:pt x="17786" y="134373"/>
                </a:lnTo>
                <a:lnTo>
                  <a:pt x="4598" y="175751"/>
                </a:lnTo>
                <a:lnTo>
                  <a:pt x="0" y="220218"/>
                </a:lnTo>
                <a:lnTo>
                  <a:pt x="4598" y="264433"/>
                </a:lnTo>
                <a:lnTo>
                  <a:pt x="17786" y="305621"/>
                </a:lnTo>
                <a:lnTo>
                  <a:pt x="38653" y="342898"/>
                </a:lnTo>
                <a:lnTo>
                  <a:pt x="66289" y="375380"/>
                </a:lnTo>
                <a:lnTo>
                  <a:pt x="99783" y="402182"/>
                </a:lnTo>
                <a:lnTo>
                  <a:pt x="138226" y="422421"/>
                </a:lnTo>
                <a:lnTo>
                  <a:pt x="180706" y="435213"/>
                </a:lnTo>
                <a:lnTo>
                  <a:pt x="226314" y="439674"/>
                </a:lnTo>
                <a:lnTo>
                  <a:pt x="271884" y="435213"/>
                </a:lnTo>
                <a:lnTo>
                  <a:pt x="314275" y="422421"/>
                </a:lnTo>
                <a:lnTo>
                  <a:pt x="352593" y="402182"/>
                </a:lnTo>
                <a:lnTo>
                  <a:pt x="385946" y="375380"/>
                </a:lnTo>
                <a:lnTo>
                  <a:pt x="413441" y="342898"/>
                </a:lnTo>
                <a:lnTo>
                  <a:pt x="434186" y="305621"/>
                </a:lnTo>
                <a:lnTo>
                  <a:pt x="447287" y="264433"/>
                </a:lnTo>
                <a:lnTo>
                  <a:pt x="451853" y="220218"/>
                </a:lnTo>
                <a:lnTo>
                  <a:pt x="447287" y="175751"/>
                </a:lnTo>
                <a:lnTo>
                  <a:pt x="434186" y="134373"/>
                </a:lnTo>
                <a:lnTo>
                  <a:pt x="413441" y="96961"/>
                </a:lnTo>
                <a:lnTo>
                  <a:pt x="385946" y="64389"/>
                </a:lnTo>
                <a:lnTo>
                  <a:pt x="352593" y="37531"/>
                </a:lnTo>
                <a:lnTo>
                  <a:pt x="314275" y="17264"/>
                </a:lnTo>
                <a:lnTo>
                  <a:pt x="271884" y="4461"/>
                </a:lnTo>
                <a:lnTo>
                  <a:pt x="226314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4. Feature </a:t>
            </a:r>
            <a:r>
              <a:rPr spc="-5" dirty="0"/>
              <a:t>identification and</a:t>
            </a:r>
            <a:r>
              <a:rPr spc="23" dirty="0"/>
              <a:t> </a:t>
            </a:r>
            <a:r>
              <a:rPr spc="-5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132618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447901"/>
            <a:ext cx="2797949" cy="566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Ancillary</a:t>
            </a:r>
            <a:r>
              <a:rPr sz="1815" b="1" spc="-18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information</a:t>
            </a:r>
            <a:endParaRPr sz="1815">
              <a:latin typeface="Arial"/>
              <a:cs typeface="Arial"/>
            </a:endParaRPr>
          </a:p>
          <a:p>
            <a:pPr marR="4611" algn="r">
              <a:spcBef>
                <a:spcPts val="467"/>
              </a:spcBef>
            </a:pPr>
            <a:r>
              <a:rPr sz="1452" spc="-5" dirty="0">
                <a:latin typeface="Arial"/>
                <a:cs typeface="Arial"/>
              </a:rPr>
              <a:t>continuous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3081" y="2166898"/>
            <a:ext cx="914591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categorical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2890" y="2195943"/>
            <a:ext cx="3202513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e.g. soil type, existent land cover</a:t>
            </a:r>
            <a:r>
              <a:rPr sz="1452" spc="-2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maps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9115" y="1767854"/>
            <a:ext cx="2309244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e.g. elevation, slope,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aspect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7892" y="5885663"/>
            <a:ext cx="2097741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Homer et al.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(2007)</a:t>
            </a:r>
            <a:endParaRPr sz="1271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8375" y="2609268"/>
            <a:ext cx="2381742" cy="3097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5060165" y="3681191"/>
            <a:ext cx="1138774" cy="493891"/>
          </a:xfrm>
          <a:custGeom>
            <a:avLst/>
            <a:gdLst/>
            <a:ahLst/>
            <a:cxnLst/>
            <a:rect l="l" t="t" r="r" b="b"/>
            <a:pathLst>
              <a:path w="1254760" h="544195">
                <a:moveTo>
                  <a:pt x="940308" y="407670"/>
                </a:moveTo>
                <a:lnTo>
                  <a:pt x="940308" y="135636"/>
                </a:lnTo>
                <a:lnTo>
                  <a:pt x="0" y="135636"/>
                </a:lnTo>
                <a:lnTo>
                  <a:pt x="0" y="407670"/>
                </a:lnTo>
                <a:lnTo>
                  <a:pt x="940308" y="407670"/>
                </a:lnTo>
                <a:close/>
              </a:path>
              <a:path w="1254760" h="544195">
                <a:moveTo>
                  <a:pt x="1254252" y="272034"/>
                </a:moveTo>
                <a:lnTo>
                  <a:pt x="940308" y="0"/>
                </a:lnTo>
                <a:lnTo>
                  <a:pt x="940308" y="544068"/>
                </a:lnTo>
                <a:lnTo>
                  <a:pt x="1254252" y="272034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5060165" y="3681191"/>
            <a:ext cx="1138774" cy="493891"/>
          </a:xfrm>
          <a:custGeom>
            <a:avLst/>
            <a:gdLst/>
            <a:ahLst/>
            <a:cxnLst/>
            <a:rect l="l" t="t" r="r" b="b"/>
            <a:pathLst>
              <a:path w="1254760" h="544195">
                <a:moveTo>
                  <a:pt x="940308" y="0"/>
                </a:moveTo>
                <a:lnTo>
                  <a:pt x="940308" y="135636"/>
                </a:lnTo>
                <a:lnTo>
                  <a:pt x="0" y="135636"/>
                </a:lnTo>
                <a:lnTo>
                  <a:pt x="0" y="407670"/>
                </a:lnTo>
                <a:lnTo>
                  <a:pt x="940308" y="407670"/>
                </a:lnTo>
                <a:lnTo>
                  <a:pt x="940308" y="544068"/>
                </a:lnTo>
                <a:lnTo>
                  <a:pt x="1254252" y="272034"/>
                </a:lnTo>
                <a:lnTo>
                  <a:pt x="940308" y="0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6472567" y="3699171"/>
            <a:ext cx="3366183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1765" marR="4611" indent="-1440815"/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US </a:t>
            </a:r>
            <a:r>
              <a:rPr sz="1634" b="1" dirty="0">
                <a:solidFill>
                  <a:srgbClr val="9C3C2C"/>
                </a:solidFill>
                <a:latin typeface="Arial"/>
                <a:cs typeface="Arial"/>
              </a:rPr>
              <a:t>National Land </a:t>
            </a:r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Cover</a:t>
            </a:r>
            <a:r>
              <a:rPr sz="1634" b="1" spc="-41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Database  2001</a:t>
            </a:r>
            <a:endParaRPr sz="1634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4. Feature </a:t>
            </a:r>
            <a:r>
              <a:rPr spc="-5" dirty="0"/>
              <a:t>identification and</a:t>
            </a:r>
            <a:r>
              <a:rPr spc="23" dirty="0"/>
              <a:t> </a:t>
            </a:r>
            <a:r>
              <a:rPr spc="-5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3849172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223" y="590122"/>
            <a:ext cx="9392115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4506225"/>
            <a:ext cx="2954703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426" y="5092659"/>
            <a:ext cx="30180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426" y="2229588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4273" y="4036654"/>
            <a:ext cx="2000346" cy="368326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849" rIns="0" bIns="0" rtlCol="0">
            <a:spAutoFit/>
          </a:bodyPr>
          <a:lstStyle/>
          <a:p>
            <a:pPr marL="83567">
              <a:spcBef>
                <a:spcPts val="259"/>
              </a:spcBef>
            </a:pPr>
            <a:r>
              <a:rPr sz="2178" b="1" dirty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sz="2178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5" y="5549102"/>
            <a:ext cx="220147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42046" y="4011065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4814189" y="404264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635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027" y="4136008"/>
            <a:ext cx="3328723" cy="14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spc="-9" dirty="0">
                <a:latin typeface="Arial"/>
                <a:cs typeface="Arial"/>
              </a:rPr>
              <a:t>Definition </a:t>
            </a:r>
            <a:r>
              <a:rPr sz="1271" spc="-5" dirty="0">
                <a:latin typeface="Arial"/>
                <a:cs typeface="Arial"/>
              </a:rPr>
              <a:t>of </a:t>
            </a:r>
            <a:r>
              <a:rPr sz="1271" b="1" spc="-9" dirty="0">
                <a:solidFill>
                  <a:srgbClr val="B74633"/>
                </a:solidFill>
                <a:latin typeface="Arial"/>
                <a:cs typeface="Arial"/>
              </a:rPr>
              <a:t>decision boundaries </a:t>
            </a:r>
            <a:r>
              <a:rPr sz="1271" spc="-5" dirty="0">
                <a:latin typeface="Arial"/>
                <a:cs typeface="Arial"/>
              </a:rPr>
              <a:t>to </a:t>
            </a:r>
            <a:r>
              <a:rPr sz="1271" spc="-9" dirty="0">
                <a:latin typeface="Arial"/>
                <a:cs typeface="Arial"/>
              </a:rPr>
              <a:t>separate  </a:t>
            </a:r>
            <a:r>
              <a:rPr sz="1271" spc="-5" dirty="0">
                <a:latin typeface="Arial"/>
                <a:cs typeface="Arial"/>
              </a:rPr>
              <a:t>classes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36"/>
              </a:spcBef>
            </a:pPr>
            <a:endParaRPr sz="1815">
              <a:latin typeface="Times New Roman"/>
              <a:cs typeface="Times New Roman"/>
            </a:endParaRPr>
          </a:p>
          <a:p>
            <a:pPr marL="11527" marR="215546"/>
            <a:r>
              <a:rPr sz="1271" spc="-9" dirty="0">
                <a:latin typeface="Arial"/>
                <a:cs typeface="Arial"/>
              </a:rPr>
              <a:t>Definition </a:t>
            </a:r>
            <a:r>
              <a:rPr sz="1271" spc="-5" dirty="0">
                <a:latin typeface="Arial"/>
                <a:cs typeface="Arial"/>
              </a:rPr>
              <a:t>of the </a:t>
            </a:r>
            <a:r>
              <a:rPr sz="1271" b="1" spc="-9" dirty="0">
                <a:solidFill>
                  <a:srgbClr val="B74633"/>
                </a:solidFill>
                <a:latin typeface="Arial"/>
                <a:cs typeface="Arial"/>
              </a:rPr>
              <a:t>decision rule</a:t>
            </a:r>
            <a:r>
              <a:rPr sz="1271" spc="-9" dirty="0">
                <a:latin typeface="Arial"/>
                <a:cs typeface="Arial"/>
              </a:rPr>
              <a:t>, </a:t>
            </a:r>
            <a:r>
              <a:rPr sz="1271" spc="-5" dirty="0">
                <a:latin typeface="Arial"/>
                <a:cs typeface="Arial"/>
              </a:rPr>
              <a:t>i.e. </a:t>
            </a:r>
            <a:r>
              <a:rPr sz="1271" spc="-9" dirty="0">
                <a:latin typeface="Arial"/>
                <a:cs typeface="Arial"/>
              </a:rPr>
              <a:t>the  algorithm </a:t>
            </a:r>
            <a:r>
              <a:rPr sz="1271" spc="-5" dirty="0">
                <a:latin typeface="Arial"/>
                <a:cs typeface="Arial"/>
              </a:rPr>
              <a:t>that </a:t>
            </a:r>
            <a:r>
              <a:rPr sz="1271" spc="-9" dirty="0">
                <a:latin typeface="Arial"/>
                <a:cs typeface="Arial"/>
              </a:rPr>
              <a:t>defines </a:t>
            </a:r>
            <a:r>
              <a:rPr sz="1271" spc="-5" dirty="0">
                <a:latin typeface="Arial"/>
                <a:cs typeface="Arial"/>
              </a:rPr>
              <a:t>the </a:t>
            </a:r>
            <a:r>
              <a:rPr sz="1271" spc="-9" dirty="0">
                <a:latin typeface="Arial"/>
                <a:cs typeface="Arial"/>
              </a:rPr>
              <a:t>position </a:t>
            </a:r>
            <a:r>
              <a:rPr sz="1271" spc="-5" dirty="0">
                <a:latin typeface="Arial"/>
                <a:cs typeface="Arial"/>
              </a:rPr>
              <a:t>of a SUA  with </a:t>
            </a:r>
            <a:r>
              <a:rPr sz="1271" spc="-9" dirty="0">
                <a:latin typeface="Arial"/>
                <a:cs typeface="Arial"/>
              </a:rPr>
              <a:t>respect </a:t>
            </a:r>
            <a:r>
              <a:rPr sz="1271" spc="-5" dirty="0">
                <a:latin typeface="Arial"/>
                <a:cs typeface="Arial"/>
              </a:rPr>
              <a:t>to the </a:t>
            </a:r>
            <a:r>
              <a:rPr sz="1271" spc="-9" dirty="0">
                <a:latin typeface="Arial"/>
                <a:cs typeface="Arial"/>
              </a:rPr>
              <a:t>decision </a:t>
            </a:r>
            <a:r>
              <a:rPr sz="1271" spc="-5" dirty="0">
                <a:latin typeface="Arial"/>
                <a:cs typeface="Arial"/>
              </a:rPr>
              <a:t>boundaries </a:t>
            </a:r>
            <a:r>
              <a:rPr sz="1271" spc="-9" dirty="0">
                <a:latin typeface="Arial"/>
                <a:cs typeface="Arial"/>
              </a:rPr>
              <a:t>and  </a:t>
            </a:r>
            <a:r>
              <a:rPr sz="1271" spc="-5" dirty="0">
                <a:latin typeface="Arial"/>
                <a:cs typeface="Arial"/>
              </a:rPr>
              <a:t>that </a:t>
            </a:r>
            <a:r>
              <a:rPr sz="1271" spc="-9" dirty="0">
                <a:latin typeface="Arial"/>
                <a:cs typeface="Arial"/>
              </a:rPr>
              <a:t>allocates </a:t>
            </a:r>
            <a:r>
              <a:rPr sz="1271" spc="-5" dirty="0">
                <a:latin typeface="Arial"/>
                <a:cs typeface="Arial"/>
              </a:rPr>
              <a:t>a specific label to that</a:t>
            </a:r>
            <a:r>
              <a:rPr sz="1271" spc="-32" dirty="0">
                <a:latin typeface="Arial"/>
                <a:cs typeface="Arial"/>
              </a:rPr>
              <a:t> </a:t>
            </a:r>
            <a:r>
              <a:rPr sz="1271" spc="-9" dirty="0">
                <a:latin typeface="Arial"/>
                <a:cs typeface="Arial"/>
              </a:rPr>
              <a:t>SUA</a:t>
            </a:r>
            <a:endParaRPr sz="127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6027" y="5744122"/>
            <a:ext cx="3407101" cy="33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089" spc="-5" dirty="0">
                <a:latin typeface="Arial"/>
                <a:cs typeface="Arial"/>
              </a:rPr>
              <a:t>The word </a:t>
            </a:r>
            <a:r>
              <a:rPr sz="1089" b="1" spc="-5" dirty="0">
                <a:solidFill>
                  <a:srgbClr val="B74633"/>
                </a:solidFill>
                <a:latin typeface="Arial"/>
                <a:cs typeface="Arial"/>
              </a:rPr>
              <a:t>classifier </a:t>
            </a:r>
            <a:r>
              <a:rPr sz="1089" spc="-5" dirty="0">
                <a:latin typeface="Arial"/>
                <a:cs typeface="Arial"/>
              </a:rPr>
              <a:t>is widely used as a synonym of the  term </a:t>
            </a:r>
            <a:r>
              <a:rPr sz="1089" spc="-9" dirty="0">
                <a:latin typeface="Arial"/>
                <a:cs typeface="Arial"/>
              </a:rPr>
              <a:t>decision</a:t>
            </a:r>
            <a:r>
              <a:rPr sz="1089" spc="-36" dirty="0">
                <a:latin typeface="Arial"/>
                <a:cs typeface="Arial"/>
              </a:rPr>
              <a:t> </a:t>
            </a:r>
            <a:r>
              <a:rPr sz="1089" spc="-9" dirty="0">
                <a:latin typeface="Arial"/>
                <a:cs typeface="Arial"/>
              </a:rPr>
              <a:t>rule</a:t>
            </a:r>
            <a:endParaRPr sz="108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3120" y="3282388"/>
            <a:ext cx="1767520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Image spatial</a:t>
            </a:r>
            <a:r>
              <a:rPr sz="1452" b="1" spc="-86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space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1963" y="1562933"/>
            <a:ext cx="1213117" cy="577455"/>
          </a:xfrm>
          <a:custGeom>
            <a:avLst/>
            <a:gdLst/>
            <a:ahLst/>
            <a:cxnLst/>
            <a:rect l="l" t="t" r="r" b="b"/>
            <a:pathLst>
              <a:path w="1336675" h="636269">
                <a:moveTo>
                  <a:pt x="1002792" y="477774"/>
                </a:moveTo>
                <a:lnTo>
                  <a:pt x="1002792" y="159257"/>
                </a:lnTo>
                <a:lnTo>
                  <a:pt x="0" y="159257"/>
                </a:lnTo>
                <a:lnTo>
                  <a:pt x="0" y="477774"/>
                </a:lnTo>
                <a:lnTo>
                  <a:pt x="1002792" y="477774"/>
                </a:lnTo>
                <a:close/>
              </a:path>
              <a:path w="1336675" h="636269">
                <a:moveTo>
                  <a:pt x="1336548" y="318516"/>
                </a:moveTo>
                <a:lnTo>
                  <a:pt x="1002792" y="0"/>
                </a:lnTo>
                <a:lnTo>
                  <a:pt x="1002792" y="636269"/>
                </a:lnTo>
                <a:lnTo>
                  <a:pt x="1336548" y="318516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5461963" y="1562933"/>
            <a:ext cx="1213117" cy="577455"/>
          </a:xfrm>
          <a:custGeom>
            <a:avLst/>
            <a:gdLst/>
            <a:ahLst/>
            <a:cxnLst/>
            <a:rect l="l" t="t" r="r" b="b"/>
            <a:pathLst>
              <a:path w="1336675" h="636269">
                <a:moveTo>
                  <a:pt x="1002792" y="0"/>
                </a:moveTo>
                <a:lnTo>
                  <a:pt x="1002792" y="159257"/>
                </a:lnTo>
                <a:lnTo>
                  <a:pt x="0" y="159257"/>
                </a:lnTo>
                <a:lnTo>
                  <a:pt x="0" y="477774"/>
                </a:lnTo>
                <a:lnTo>
                  <a:pt x="1002792" y="477774"/>
                </a:lnTo>
                <a:lnTo>
                  <a:pt x="1002792" y="636269"/>
                </a:lnTo>
                <a:lnTo>
                  <a:pt x="1336548" y="318516"/>
                </a:lnTo>
                <a:lnTo>
                  <a:pt x="1002792" y="0"/>
                </a:lnTo>
                <a:close/>
              </a:path>
            </a:pathLst>
          </a:custGeom>
          <a:ln w="28575">
            <a:solidFill>
              <a:srgbClr val="9C3C2C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7571450" y="2725681"/>
            <a:ext cx="164476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Map of</a:t>
            </a:r>
            <a:r>
              <a:rPr sz="1452" b="1" spc="-7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categorical 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classes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9706" y="2280994"/>
            <a:ext cx="1766367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Allocation </a:t>
            </a:r>
            <a:r>
              <a:rPr sz="1452" dirty="0">
                <a:latin typeface="Arial"/>
                <a:cs typeface="Arial"/>
              </a:rPr>
              <a:t>of a </a:t>
            </a:r>
            <a:r>
              <a:rPr sz="1452" spc="-5" dirty="0">
                <a:latin typeface="Arial"/>
                <a:cs typeface="Arial"/>
              </a:rPr>
              <a:t>class  to each spatial unit of  analysis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(SUA)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4875" y="1215768"/>
            <a:ext cx="1494871" cy="1351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385891" y="1206777"/>
            <a:ext cx="1507031" cy="1368718"/>
          </a:xfrm>
          <a:custGeom>
            <a:avLst/>
            <a:gdLst/>
            <a:ahLst/>
            <a:cxnLst/>
            <a:rect l="l" t="t" r="r" b="b"/>
            <a:pathLst>
              <a:path w="1660525" h="1508125">
                <a:moveTo>
                  <a:pt x="0" y="1507998"/>
                </a:moveTo>
                <a:lnTo>
                  <a:pt x="0" y="0"/>
                </a:lnTo>
                <a:lnTo>
                  <a:pt x="1660398" y="0"/>
                </a:lnTo>
                <a:lnTo>
                  <a:pt x="1660398" y="1507998"/>
                </a:lnTo>
                <a:lnTo>
                  <a:pt x="0" y="150799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698477" y="1434993"/>
            <a:ext cx="1493811" cy="135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2689487" y="1426003"/>
            <a:ext cx="1507607" cy="1371600"/>
          </a:xfrm>
          <a:custGeom>
            <a:avLst/>
            <a:gdLst/>
            <a:ahLst/>
            <a:cxnLst/>
            <a:rect l="l" t="t" r="r" b="b"/>
            <a:pathLst>
              <a:path w="1661160" h="1511300">
                <a:moveTo>
                  <a:pt x="0" y="1511046"/>
                </a:moveTo>
                <a:lnTo>
                  <a:pt x="0" y="0"/>
                </a:lnTo>
                <a:lnTo>
                  <a:pt x="1661159" y="0"/>
                </a:lnTo>
                <a:lnTo>
                  <a:pt x="1661159" y="1511045"/>
                </a:lnTo>
                <a:lnTo>
                  <a:pt x="0" y="1511046"/>
                </a:lnTo>
                <a:close/>
              </a:path>
            </a:pathLst>
          </a:custGeom>
          <a:ln w="19049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956430" y="1582987"/>
            <a:ext cx="1492416" cy="135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947440" y="1573997"/>
            <a:ext cx="1507607" cy="1372176"/>
          </a:xfrm>
          <a:custGeom>
            <a:avLst/>
            <a:gdLst/>
            <a:ahLst/>
            <a:cxnLst/>
            <a:rect l="l" t="t" r="r" b="b"/>
            <a:pathLst>
              <a:path w="1661160" h="1511935">
                <a:moveTo>
                  <a:pt x="0" y="1511808"/>
                </a:moveTo>
                <a:lnTo>
                  <a:pt x="0" y="0"/>
                </a:lnTo>
                <a:lnTo>
                  <a:pt x="1661159" y="0"/>
                </a:lnTo>
                <a:lnTo>
                  <a:pt x="1661159" y="1511808"/>
                </a:lnTo>
                <a:lnTo>
                  <a:pt x="0" y="151180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3151451" y="1815354"/>
            <a:ext cx="1493107" cy="1351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3142460" y="1806363"/>
            <a:ext cx="1508760" cy="1368718"/>
          </a:xfrm>
          <a:custGeom>
            <a:avLst/>
            <a:gdLst/>
            <a:ahLst/>
            <a:cxnLst/>
            <a:rect l="l" t="t" r="r" b="b"/>
            <a:pathLst>
              <a:path w="1662429" h="1508125">
                <a:moveTo>
                  <a:pt x="0" y="1507998"/>
                </a:moveTo>
                <a:lnTo>
                  <a:pt x="0" y="0"/>
                </a:lnTo>
                <a:lnTo>
                  <a:pt x="1661921" y="0"/>
                </a:lnTo>
                <a:lnTo>
                  <a:pt x="1661921" y="1507998"/>
                </a:lnTo>
                <a:lnTo>
                  <a:pt x="0" y="150799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7585742" y="1215768"/>
            <a:ext cx="1514926" cy="1374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/>
          <p:nvPr/>
        </p:nvSpPr>
        <p:spPr>
          <a:xfrm>
            <a:off x="2759553" y="5858461"/>
            <a:ext cx="1796911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Image feature</a:t>
            </a:r>
            <a:r>
              <a:rPr sz="1452" b="1" spc="-6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space</a:t>
            </a:r>
            <a:endParaRPr sz="145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6027" y="3299216"/>
            <a:ext cx="2963348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spc="-5" dirty="0">
                <a:latin typeface="Arial"/>
                <a:cs typeface="Arial"/>
              </a:rPr>
              <a:t>Each SUA is </a:t>
            </a:r>
            <a:r>
              <a:rPr sz="1271" spc="-9" dirty="0">
                <a:latin typeface="Arial"/>
                <a:cs typeface="Arial"/>
              </a:rPr>
              <a:t>represented </a:t>
            </a:r>
            <a:r>
              <a:rPr sz="1271" spc="-5" dirty="0">
                <a:latin typeface="Arial"/>
                <a:cs typeface="Arial"/>
              </a:rPr>
              <a:t>by a </a:t>
            </a:r>
            <a:r>
              <a:rPr sz="1271" b="1" spc="-5" dirty="0">
                <a:solidFill>
                  <a:srgbClr val="B74633"/>
                </a:solidFill>
                <a:latin typeface="Arial"/>
                <a:cs typeface="Arial"/>
              </a:rPr>
              <a:t>vector</a:t>
            </a:r>
            <a:r>
              <a:rPr sz="1271" spc="-5" dirty="0">
                <a:latin typeface="Arial"/>
                <a:cs typeface="Arial"/>
              </a:rPr>
              <a:t>,  consisting of a set of </a:t>
            </a:r>
            <a:r>
              <a:rPr sz="1271" spc="-9" dirty="0">
                <a:latin typeface="Arial"/>
                <a:cs typeface="Arial"/>
              </a:rPr>
              <a:t>measurements (e.g.  reflectance)</a:t>
            </a:r>
            <a:endParaRPr sz="1271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30012" y="3754495"/>
            <a:ext cx="2455049" cy="2048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 txBox="1"/>
          <p:nvPr/>
        </p:nvSpPr>
        <p:spPr>
          <a:xfrm>
            <a:off x="4556235" y="5739743"/>
            <a:ext cx="559590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5" dirty="0">
                <a:latin typeface="Arial"/>
                <a:cs typeface="Arial"/>
              </a:rPr>
              <a:t>Band</a:t>
            </a:r>
            <a:r>
              <a:rPr sz="1271" b="1" spc="-100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1</a:t>
            </a:r>
            <a:endParaRPr sz="127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30794" y="3903119"/>
            <a:ext cx="179536" cy="559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375"/>
              </a:lnSpc>
            </a:pPr>
            <a:r>
              <a:rPr sz="1271" b="1" spc="-5" dirty="0">
                <a:latin typeface="Arial"/>
                <a:cs typeface="Arial"/>
              </a:rPr>
              <a:t>Ban</a:t>
            </a:r>
            <a:r>
              <a:rPr sz="1271" b="1" dirty="0">
                <a:latin typeface="Arial"/>
                <a:cs typeface="Arial"/>
              </a:rPr>
              <a:t>d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dirty="0">
                <a:latin typeface="Arial"/>
                <a:cs typeface="Arial"/>
              </a:rPr>
              <a:t>2</a:t>
            </a:r>
            <a:endParaRPr sz="1271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9997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047" y="1096050"/>
            <a:ext cx="6977295" cy="39100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z="2541" dirty="0">
                <a:solidFill>
                  <a:srgbClr val="000000"/>
                </a:solidFill>
              </a:rPr>
              <a:t>Land information extraction from satellite</a:t>
            </a:r>
            <a:r>
              <a:rPr sz="2541" spc="-64" dirty="0">
                <a:solidFill>
                  <a:srgbClr val="000000"/>
                </a:solidFill>
              </a:rPr>
              <a:t> </a:t>
            </a:r>
            <a:r>
              <a:rPr sz="2541" dirty="0">
                <a:solidFill>
                  <a:srgbClr val="000000"/>
                </a:solidFill>
              </a:rPr>
              <a:t>images</a:t>
            </a:r>
            <a:endParaRPr sz="2541"/>
          </a:p>
        </p:txBody>
      </p:sp>
      <p:sp>
        <p:nvSpPr>
          <p:cNvPr id="3" name="object 3"/>
          <p:cNvSpPr txBox="1"/>
          <p:nvPr/>
        </p:nvSpPr>
        <p:spPr>
          <a:xfrm>
            <a:off x="2018896" y="2410327"/>
            <a:ext cx="914591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dirty="0">
                <a:latin typeface="Arial"/>
                <a:cs typeface="Arial"/>
              </a:rPr>
              <a:t>Map of  </a:t>
            </a:r>
            <a:r>
              <a:rPr sz="1452" spc="-5" dirty="0">
                <a:latin typeface="Arial"/>
                <a:cs typeface="Arial"/>
              </a:rPr>
              <a:t>categorical  variables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6069" y="2016805"/>
            <a:ext cx="914016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dirty="0">
                <a:latin typeface="Arial"/>
                <a:cs typeface="Arial"/>
              </a:rPr>
              <a:t>Map of  </a:t>
            </a:r>
            <a:r>
              <a:rPr sz="1452" spc="-5" dirty="0">
                <a:latin typeface="Arial"/>
                <a:cs typeface="Arial"/>
              </a:rPr>
              <a:t>continuous  variables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8213" y="3668871"/>
            <a:ext cx="1438451" cy="1212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17290">
              <a:lnSpc>
                <a:spcPct val="124100"/>
              </a:lnSpc>
            </a:pPr>
            <a:r>
              <a:rPr sz="1271" b="1" spc="-5" dirty="0">
                <a:latin typeface="Arial"/>
                <a:cs typeface="Arial"/>
              </a:rPr>
              <a:t>Land </a:t>
            </a:r>
            <a:r>
              <a:rPr sz="1271" b="1" spc="-9" dirty="0">
                <a:latin typeface="Arial"/>
                <a:cs typeface="Arial"/>
              </a:rPr>
              <a:t>cover maps  </a:t>
            </a:r>
            <a:r>
              <a:rPr sz="1271" b="1" spc="-5" dirty="0">
                <a:latin typeface="Arial"/>
                <a:cs typeface="Arial"/>
              </a:rPr>
              <a:t>Burned area maps  </a:t>
            </a:r>
            <a:r>
              <a:rPr sz="1271" b="1" spc="-9" dirty="0">
                <a:latin typeface="Arial"/>
                <a:cs typeface="Arial"/>
              </a:rPr>
              <a:t>Flooded maps  </a:t>
            </a:r>
            <a:r>
              <a:rPr sz="1271" b="1" spc="-5" dirty="0">
                <a:latin typeface="Arial"/>
                <a:cs typeface="Arial"/>
              </a:rPr>
              <a:t>Agriculture maps  </a:t>
            </a:r>
            <a:r>
              <a:rPr sz="1271" b="1" spc="-9" dirty="0">
                <a:latin typeface="Arial"/>
                <a:cs typeface="Arial"/>
              </a:rPr>
              <a:t>Forest</a:t>
            </a:r>
            <a:r>
              <a:rPr sz="1271" b="1" spc="-59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maps</a:t>
            </a:r>
            <a:endParaRPr sz="127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5211" y="5832423"/>
            <a:ext cx="1551406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Image</a:t>
            </a:r>
            <a:r>
              <a:rPr sz="1271" b="1" spc="-27" dirty="0">
                <a:solidFill>
                  <a:srgbClr val="BD4A35"/>
                </a:solidFill>
                <a:latin typeface="Arial"/>
                <a:cs typeface="Arial"/>
              </a:rPr>
              <a:t>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classification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33275" y="5816517"/>
            <a:ext cx="773397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Modelling</a:t>
            </a:r>
            <a:endParaRPr sz="127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9141" y="5327801"/>
            <a:ext cx="1484555" cy="427212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5730" rIns="0" bIns="0" rtlCol="0">
            <a:spAutoFit/>
          </a:bodyPr>
          <a:lstStyle/>
          <a:p>
            <a:pPr marL="211512" marR="75499" indent="482385">
              <a:spcBef>
                <a:spcPts val="280"/>
              </a:spcBef>
            </a:pPr>
            <a:r>
              <a:rPr sz="1271" b="1" spc="-9" dirty="0">
                <a:solidFill>
                  <a:srgbClr val="FFFFFF"/>
                </a:solidFill>
                <a:latin typeface="Arial"/>
                <a:cs typeface="Arial"/>
              </a:rPr>
              <a:t>Thematic  </a:t>
            </a:r>
            <a:r>
              <a:rPr sz="1271" b="1" spc="-5" dirty="0">
                <a:solidFill>
                  <a:srgbClr val="FFFFFF"/>
                </a:solidFill>
                <a:latin typeface="Arial"/>
                <a:cs typeface="Arial"/>
              </a:rPr>
              <a:t>remote</a:t>
            </a:r>
            <a:r>
              <a:rPr sz="1271" b="1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1" b="1" spc="-5" dirty="0">
                <a:solidFill>
                  <a:srgbClr val="FFFFFF"/>
                </a:solidFill>
                <a:latin typeface="Arial"/>
                <a:cs typeface="Arial"/>
              </a:rPr>
              <a:t>sensing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0345" y="5330568"/>
            <a:ext cx="1371600" cy="427794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6307" rIns="0" bIns="0" rtlCol="0">
            <a:spAutoFit/>
          </a:bodyPr>
          <a:lstStyle/>
          <a:p>
            <a:pPr marL="99128" marR="74346" indent="260499">
              <a:spcBef>
                <a:spcPts val="286"/>
              </a:spcBef>
            </a:pPr>
            <a:r>
              <a:rPr sz="1271" b="1" spc="-9" dirty="0">
                <a:solidFill>
                  <a:srgbClr val="FFFFFF"/>
                </a:solidFill>
                <a:latin typeface="Arial"/>
                <a:cs typeface="Arial"/>
              </a:rPr>
              <a:t>Quantitative  </a:t>
            </a:r>
            <a:r>
              <a:rPr sz="1271" b="1" spc="-5" dirty="0">
                <a:solidFill>
                  <a:srgbClr val="FFFFFF"/>
                </a:solidFill>
                <a:latin typeface="Arial"/>
                <a:cs typeface="Arial"/>
              </a:rPr>
              <a:t>remote</a:t>
            </a:r>
            <a:r>
              <a:rPr sz="1271" b="1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1" b="1" spc="-5" dirty="0">
                <a:solidFill>
                  <a:srgbClr val="FFFFFF"/>
                </a:solidFill>
                <a:latin typeface="Arial"/>
                <a:cs typeface="Arial"/>
              </a:rPr>
              <a:t>sensing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6804" y="4833333"/>
            <a:ext cx="596473" cy="1035039"/>
          </a:xfrm>
          <a:custGeom>
            <a:avLst/>
            <a:gdLst/>
            <a:ahLst/>
            <a:cxnLst/>
            <a:rect l="l" t="t" r="r" b="b"/>
            <a:pathLst>
              <a:path w="657225" h="1140460">
                <a:moveTo>
                  <a:pt x="196596" y="1139952"/>
                </a:moveTo>
                <a:lnTo>
                  <a:pt x="196595" y="498348"/>
                </a:lnTo>
                <a:lnTo>
                  <a:pt x="0" y="819150"/>
                </a:lnTo>
                <a:lnTo>
                  <a:pt x="196596" y="1139952"/>
                </a:lnTo>
                <a:close/>
              </a:path>
              <a:path w="657225" h="1140460">
                <a:moveTo>
                  <a:pt x="656843" y="498348"/>
                </a:moveTo>
                <a:lnTo>
                  <a:pt x="656843" y="0"/>
                </a:lnTo>
                <a:lnTo>
                  <a:pt x="460247" y="0"/>
                </a:lnTo>
                <a:lnTo>
                  <a:pt x="460247" y="498348"/>
                </a:lnTo>
                <a:lnTo>
                  <a:pt x="453746" y="539118"/>
                </a:lnTo>
                <a:lnTo>
                  <a:pt x="435412" y="575846"/>
                </a:lnTo>
                <a:lnTo>
                  <a:pt x="407003" y="607028"/>
                </a:lnTo>
                <a:lnTo>
                  <a:pt x="370275" y="631161"/>
                </a:lnTo>
                <a:lnTo>
                  <a:pt x="326986" y="646743"/>
                </a:lnTo>
                <a:lnTo>
                  <a:pt x="278891" y="652272"/>
                </a:lnTo>
                <a:lnTo>
                  <a:pt x="196596" y="652272"/>
                </a:lnTo>
                <a:lnTo>
                  <a:pt x="196596" y="986028"/>
                </a:lnTo>
                <a:lnTo>
                  <a:pt x="278891" y="986028"/>
                </a:lnTo>
                <a:lnTo>
                  <a:pt x="320082" y="983171"/>
                </a:lnTo>
                <a:lnTo>
                  <a:pt x="359986" y="974798"/>
                </a:lnTo>
                <a:lnTo>
                  <a:pt x="398373" y="961205"/>
                </a:lnTo>
                <a:lnTo>
                  <a:pt x="435012" y="942685"/>
                </a:lnTo>
                <a:lnTo>
                  <a:pt x="469674" y="919536"/>
                </a:lnTo>
                <a:lnTo>
                  <a:pt x="502127" y="892052"/>
                </a:lnTo>
                <a:lnTo>
                  <a:pt x="532142" y="860528"/>
                </a:lnTo>
                <a:lnTo>
                  <a:pt x="559488" y="825259"/>
                </a:lnTo>
                <a:lnTo>
                  <a:pt x="583935" y="786542"/>
                </a:lnTo>
                <a:lnTo>
                  <a:pt x="605253" y="744671"/>
                </a:lnTo>
                <a:lnTo>
                  <a:pt x="623212" y="699942"/>
                </a:lnTo>
                <a:lnTo>
                  <a:pt x="637580" y="652649"/>
                </a:lnTo>
                <a:lnTo>
                  <a:pt x="648128" y="603089"/>
                </a:lnTo>
                <a:lnTo>
                  <a:pt x="654626" y="551557"/>
                </a:lnTo>
                <a:lnTo>
                  <a:pt x="656843" y="498348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5466804" y="4833333"/>
            <a:ext cx="596473" cy="1035039"/>
          </a:xfrm>
          <a:custGeom>
            <a:avLst/>
            <a:gdLst/>
            <a:ahLst/>
            <a:cxnLst/>
            <a:rect l="l" t="t" r="r" b="b"/>
            <a:pathLst>
              <a:path w="657225" h="1140460">
                <a:moveTo>
                  <a:pt x="0" y="819150"/>
                </a:moveTo>
                <a:lnTo>
                  <a:pt x="196596" y="1139952"/>
                </a:lnTo>
                <a:lnTo>
                  <a:pt x="196596" y="986028"/>
                </a:lnTo>
                <a:lnTo>
                  <a:pt x="278891" y="986028"/>
                </a:lnTo>
                <a:lnTo>
                  <a:pt x="320082" y="983171"/>
                </a:lnTo>
                <a:lnTo>
                  <a:pt x="359986" y="974798"/>
                </a:lnTo>
                <a:lnTo>
                  <a:pt x="398373" y="961205"/>
                </a:lnTo>
                <a:lnTo>
                  <a:pt x="435012" y="942685"/>
                </a:lnTo>
                <a:lnTo>
                  <a:pt x="469674" y="919536"/>
                </a:lnTo>
                <a:lnTo>
                  <a:pt x="502127" y="892052"/>
                </a:lnTo>
                <a:lnTo>
                  <a:pt x="532142" y="860528"/>
                </a:lnTo>
                <a:lnTo>
                  <a:pt x="559488" y="825259"/>
                </a:lnTo>
                <a:lnTo>
                  <a:pt x="583935" y="786542"/>
                </a:lnTo>
                <a:lnTo>
                  <a:pt x="605253" y="744671"/>
                </a:lnTo>
                <a:lnTo>
                  <a:pt x="623212" y="699942"/>
                </a:lnTo>
                <a:lnTo>
                  <a:pt x="637580" y="652649"/>
                </a:lnTo>
                <a:lnTo>
                  <a:pt x="648128" y="603089"/>
                </a:lnTo>
                <a:lnTo>
                  <a:pt x="654626" y="551557"/>
                </a:lnTo>
                <a:lnTo>
                  <a:pt x="656843" y="498348"/>
                </a:lnTo>
                <a:lnTo>
                  <a:pt x="656843" y="0"/>
                </a:lnTo>
                <a:lnTo>
                  <a:pt x="460247" y="0"/>
                </a:lnTo>
                <a:lnTo>
                  <a:pt x="460247" y="498348"/>
                </a:lnTo>
                <a:lnTo>
                  <a:pt x="453746" y="539118"/>
                </a:lnTo>
                <a:lnTo>
                  <a:pt x="435412" y="575846"/>
                </a:lnTo>
                <a:lnTo>
                  <a:pt x="407003" y="607028"/>
                </a:lnTo>
                <a:lnTo>
                  <a:pt x="370275" y="631161"/>
                </a:lnTo>
                <a:lnTo>
                  <a:pt x="326986" y="646743"/>
                </a:lnTo>
                <a:lnTo>
                  <a:pt x="278891" y="652272"/>
                </a:lnTo>
                <a:lnTo>
                  <a:pt x="196596" y="652272"/>
                </a:lnTo>
                <a:lnTo>
                  <a:pt x="196595" y="498348"/>
                </a:lnTo>
                <a:lnTo>
                  <a:pt x="0" y="819150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6227524" y="4823652"/>
            <a:ext cx="596473" cy="1033887"/>
          </a:xfrm>
          <a:custGeom>
            <a:avLst/>
            <a:gdLst/>
            <a:ahLst/>
            <a:cxnLst/>
            <a:rect l="l" t="t" r="r" b="b"/>
            <a:pathLst>
              <a:path w="657225" h="1139189">
                <a:moveTo>
                  <a:pt x="460248" y="986027"/>
                </a:moveTo>
                <a:lnTo>
                  <a:pt x="460248" y="651509"/>
                </a:lnTo>
                <a:lnTo>
                  <a:pt x="377952" y="651510"/>
                </a:lnTo>
                <a:lnTo>
                  <a:pt x="329593" y="646038"/>
                </a:lnTo>
                <a:lnTo>
                  <a:pt x="286229" y="630597"/>
                </a:lnTo>
                <a:lnTo>
                  <a:pt x="249555" y="606647"/>
                </a:lnTo>
                <a:lnTo>
                  <a:pt x="221262" y="575648"/>
                </a:lnTo>
                <a:lnTo>
                  <a:pt x="203044" y="539062"/>
                </a:lnTo>
                <a:lnTo>
                  <a:pt x="196596" y="498348"/>
                </a:lnTo>
                <a:lnTo>
                  <a:pt x="196596" y="0"/>
                </a:lnTo>
                <a:lnTo>
                  <a:pt x="0" y="0"/>
                </a:lnTo>
                <a:lnTo>
                  <a:pt x="0" y="498348"/>
                </a:lnTo>
                <a:lnTo>
                  <a:pt x="2217" y="551424"/>
                </a:lnTo>
                <a:lnTo>
                  <a:pt x="8715" y="602860"/>
                </a:lnTo>
                <a:lnTo>
                  <a:pt x="19263" y="652357"/>
                </a:lnTo>
                <a:lnTo>
                  <a:pt x="33631" y="699614"/>
                </a:lnTo>
                <a:lnTo>
                  <a:pt x="51590" y="744332"/>
                </a:lnTo>
                <a:lnTo>
                  <a:pt x="72908" y="786213"/>
                </a:lnTo>
                <a:lnTo>
                  <a:pt x="97355" y="824956"/>
                </a:lnTo>
                <a:lnTo>
                  <a:pt x="124701" y="860262"/>
                </a:lnTo>
                <a:lnTo>
                  <a:pt x="154716" y="891832"/>
                </a:lnTo>
                <a:lnTo>
                  <a:pt x="187169" y="919367"/>
                </a:lnTo>
                <a:lnTo>
                  <a:pt x="221831" y="942566"/>
                </a:lnTo>
                <a:lnTo>
                  <a:pt x="258470" y="961131"/>
                </a:lnTo>
                <a:lnTo>
                  <a:pt x="296857" y="974763"/>
                </a:lnTo>
                <a:lnTo>
                  <a:pt x="336761" y="983161"/>
                </a:lnTo>
                <a:lnTo>
                  <a:pt x="377952" y="986027"/>
                </a:lnTo>
                <a:lnTo>
                  <a:pt x="460248" y="986027"/>
                </a:lnTo>
                <a:close/>
              </a:path>
              <a:path w="657225" h="1139189">
                <a:moveTo>
                  <a:pt x="656844" y="818387"/>
                </a:moveTo>
                <a:lnTo>
                  <a:pt x="460248" y="498347"/>
                </a:lnTo>
                <a:lnTo>
                  <a:pt x="460248" y="1139189"/>
                </a:lnTo>
                <a:lnTo>
                  <a:pt x="656844" y="818387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6227524" y="4823652"/>
            <a:ext cx="596473" cy="1033887"/>
          </a:xfrm>
          <a:custGeom>
            <a:avLst/>
            <a:gdLst/>
            <a:ahLst/>
            <a:cxnLst/>
            <a:rect l="l" t="t" r="r" b="b"/>
            <a:pathLst>
              <a:path w="657225" h="1139189">
                <a:moveTo>
                  <a:pt x="656844" y="818387"/>
                </a:moveTo>
                <a:lnTo>
                  <a:pt x="460248" y="1139189"/>
                </a:lnTo>
                <a:lnTo>
                  <a:pt x="460248" y="986027"/>
                </a:lnTo>
                <a:lnTo>
                  <a:pt x="377952" y="986027"/>
                </a:lnTo>
                <a:lnTo>
                  <a:pt x="336761" y="983161"/>
                </a:lnTo>
                <a:lnTo>
                  <a:pt x="296857" y="974763"/>
                </a:lnTo>
                <a:lnTo>
                  <a:pt x="258470" y="961131"/>
                </a:lnTo>
                <a:lnTo>
                  <a:pt x="221831" y="942566"/>
                </a:lnTo>
                <a:lnTo>
                  <a:pt x="187169" y="919367"/>
                </a:lnTo>
                <a:lnTo>
                  <a:pt x="154716" y="891832"/>
                </a:lnTo>
                <a:lnTo>
                  <a:pt x="124701" y="860262"/>
                </a:lnTo>
                <a:lnTo>
                  <a:pt x="97355" y="824956"/>
                </a:lnTo>
                <a:lnTo>
                  <a:pt x="72908" y="786213"/>
                </a:lnTo>
                <a:lnTo>
                  <a:pt x="51590" y="744332"/>
                </a:lnTo>
                <a:lnTo>
                  <a:pt x="33631" y="699614"/>
                </a:lnTo>
                <a:lnTo>
                  <a:pt x="19263" y="652357"/>
                </a:lnTo>
                <a:lnTo>
                  <a:pt x="8715" y="602860"/>
                </a:lnTo>
                <a:lnTo>
                  <a:pt x="2217" y="551424"/>
                </a:lnTo>
                <a:lnTo>
                  <a:pt x="0" y="498348"/>
                </a:lnTo>
                <a:lnTo>
                  <a:pt x="0" y="0"/>
                </a:lnTo>
                <a:lnTo>
                  <a:pt x="196596" y="0"/>
                </a:lnTo>
                <a:lnTo>
                  <a:pt x="196596" y="498348"/>
                </a:lnTo>
                <a:lnTo>
                  <a:pt x="203044" y="539062"/>
                </a:lnTo>
                <a:lnTo>
                  <a:pt x="221262" y="575648"/>
                </a:lnTo>
                <a:lnTo>
                  <a:pt x="249555" y="606647"/>
                </a:lnTo>
                <a:lnTo>
                  <a:pt x="286229" y="630597"/>
                </a:lnTo>
                <a:lnTo>
                  <a:pt x="329593" y="646038"/>
                </a:lnTo>
                <a:lnTo>
                  <a:pt x="377952" y="651510"/>
                </a:lnTo>
                <a:lnTo>
                  <a:pt x="460248" y="651509"/>
                </a:lnTo>
                <a:lnTo>
                  <a:pt x="460248" y="498347"/>
                </a:lnTo>
                <a:lnTo>
                  <a:pt x="656844" y="818387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018896" y="3491240"/>
            <a:ext cx="13387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dirty="0">
                <a:latin typeface="Arial"/>
                <a:cs typeface="Arial"/>
              </a:rPr>
              <a:t>Map of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thematic  </a:t>
            </a:r>
            <a:r>
              <a:rPr sz="1452" spc="-5" dirty="0">
                <a:latin typeface="Arial"/>
                <a:cs typeface="Arial"/>
              </a:rPr>
              <a:t>classes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7286" y="3736213"/>
            <a:ext cx="1192946" cy="671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>
              <a:lnSpc>
                <a:spcPct val="115399"/>
              </a:lnSpc>
            </a:pPr>
            <a:r>
              <a:rPr sz="1271" b="1" spc="-5" dirty="0">
                <a:latin typeface="Arial"/>
                <a:cs typeface="Arial"/>
              </a:rPr>
              <a:t>Leaf area</a:t>
            </a:r>
            <a:r>
              <a:rPr sz="1271" b="1" spc="-73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index  </a:t>
            </a:r>
            <a:r>
              <a:rPr sz="1271" b="1" spc="-5" dirty="0">
                <a:latin typeface="Arial"/>
                <a:cs typeface="Arial"/>
              </a:rPr>
              <a:t>Biomass</a:t>
            </a:r>
            <a:endParaRPr sz="1271">
              <a:latin typeface="Arial"/>
              <a:cs typeface="Arial"/>
            </a:endParaRPr>
          </a:p>
          <a:p>
            <a:pPr marL="11527">
              <a:spcBef>
                <a:spcPts val="231"/>
              </a:spcBef>
            </a:pPr>
            <a:r>
              <a:rPr sz="1271" b="1" spc="-5" dirty="0">
                <a:latin typeface="Arial"/>
                <a:cs typeface="Arial"/>
              </a:rPr>
              <a:t>Tree</a:t>
            </a:r>
            <a:r>
              <a:rPr sz="1271" b="1" spc="-82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volume</a:t>
            </a:r>
            <a:endParaRPr sz="1271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95712" y="1545643"/>
            <a:ext cx="969917" cy="700784"/>
          </a:xfrm>
          <a:custGeom>
            <a:avLst/>
            <a:gdLst/>
            <a:ahLst/>
            <a:cxnLst/>
            <a:rect l="l" t="t" r="r" b="b"/>
            <a:pathLst>
              <a:path w="1068704" h="772160">
                <a:moveTo>
                  <a:pt x="1068324" y="540257"/>
                </a:moveTo>
                <a:lnTo>
                  <a:pt x="924293" y="540257"/>
                </a:lnTo>
                <a:lnTo>
                  <a:pt x="924293" y="444246"/>
                </a:lnTo>
                <a:lnTo>
                  <a:pt x="921606" y="395838"/>
                </a:lnTo>
                <a:lnTo>
                  <a:pt x="913733" y="348940"/>
                </a:lnTo>
                <a:lnTo>
                  <a:pt x="900952" y="303824"/>
                </a:lnTo>
                <a:lnTo>
                  <a:pt x="883543" y="260760"/>
                </a:lnTo>
                <a:lnTo>
                  <a:pt x="861783" y="220020"/>
                </a:lnTo>
                <a:lnTo>
                  <a:pt x="835953" y="181874"/>
                </a:lnTo>
                <a:lnTo>
                  <a:pt x="806331" y="146592"/>
                </a:lnTo>
                <a:lnTo>
                  <a:pt x="773197" y="114447"/>
                </a:lnTo>
                <a:lnTo>
                  <a:pt x="736828" y="85709"/>
                </a:lnTo>
                <a:lnTo>
                  <a:pt x="697505" y="60649"/>
                </a:lnTo>
                <a:lnTo>
                  <a:pt x="655506" y="39538"/>
                </a:lnTo>
                <a:lnTo>
                  <a:pt x="611110" y="22646"/>
                </a:lnTo>
                <a:lnTo>
                  <a:pt x="564596" y="10245"/>
                </a:lnTo>
                <a:lnTo>
                  <a:pt x="516243" y="2606"/>
                </a:lnTo>
                <a:lnTo>
                  <a:pt x="466331" y="0"/>
                </a:lnTo>
                <a:lnTo>
                  <a:pt x="0" y="0"/>
                </a:lnTo>
                <a:lnTo>
                  <a:pt x="0" y="231648"/>
                </a:lnTo>
                <a:lnTo>
                  <a:pt x="466331" y="231648"/>
                </a:lnTo>
                <a:lnTo>
                  <a:pt x="504781" y="239193"/>
                </a:lnTo>
                <a:lnTo>
                  <a:pt x="539232" y="260519"/>
                </a:lnTo>
                <a:lnTo>
                  <a:pt x="568350" y="293655"/>
                </a:lnTo>
                <a:lnTo>
                  <a:pt x="590800" y="336634"/>
                </a:lnTo>
                <a:lnTo>
                  <a:pt x="605249" y="387487"/>
                </a:lnTo>
                <a:lnTo>
                  <a:pt x="610362" y="444246"/>
                </a:lnTo>
                <a:lnTo>
                  <a:pt x="610362" y="651102"/>
                </a:lnTo>
                <a:lnTo>
                  <a:pt x="767334" y="771906"/>
                </a:lnTo>
                <a:lnTo>
                  <a:pt x="1068324" y="540257"/>
                </a:lnTo>
                <a:close/>
              </a:path>
              <a:path w="1068704" h="772160">
                <a:moveTo>
                  <a:pt x="610362" y="651102"/>
                </a:moveTo>
                <a:lnTo>
                  <a:pt x="610362" y="540257"/>
                </a:lnTo>
                <a:lnTo>
                  <a:pt x="466331" y="540257"/>
                </a:lnTo>
                <a:lnTo>
                  <a:pt x="610362" y="651102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7195712" y="1545643"/>
            <a:ext cx="969917" cy="700784"/>
          </a:xfrm>
          <a:custGeom>
            <a:avLst/>
            <a:gdLst/>
            <a:ahLst/>
            <a:cxnLst/>
            <a:rect l="l" t="t" r="r" b="b"/>
            <a:pathLst>
              <a:path w="1068704" h="772160">
                <a:moveTo>
                  <a:pt x="767334" y="771906"/>
                </a:moveTo>
                <a:lnTo>
                  <a:pt x="1068324" y="540257"/>
                </a:lnTo>
                <a:lnTo>
                  <a:pt x="924293" y="540257"/>
                </a:lnTo>
                <a:lnTo>
                  <a:pt x="924293" y="444246"/>
                </a:lnTo>
                <a:lnTo>
                  <a:pt x="921606" y="395838"/>
                </a:lnTo>
                <a:lnTo>
                  <a:pt x="913733" y="348940"/>
                </a:lnTo>
                <a:lnTo>
                  <a:pt x="900952" y="303824"/>
                </a:lnTo>
                <a:lnTo>
                  <a:pt x="883543" y="260760"/>
                </a:lnTo>
                <a:lnTo>
                  <a:pt x="861783" y="220020"/>
                </a:lnTo>
                <a:lnTo>
                  <a:pt x="835953" y="181874"/>
                </a:lnTo>
                <a:lnTo>
                  <a:pt x="806331" y="146592"/>
                </a:lnTo>
                <a:lnTo>
                  <a:pt x="773197" y="114447"/>
                </a:lnTo>
                <a:lnTo>
                  <a:pt x="736828" y="85709"/>
                </a:lnTo>
                <a:lnTo>
                  <a:pt x="697505" y="60649"/>
                </a:lnTo>
                <a:lnTo>
                  <a:pt x="655506" y="39538"/>
                </a:lnTo>
                <a:lnTo>
                  <a:pt x="611110" y="22646"/>
                </a:lnTo>
                <a:lnTo>
                  <a:pt x="564596" y="10245"/>
                </a:lnTo>
                <a:lnTo>
                  <a:pt x="516243" y="2606"/>
                </a:lnTo>
                <a:lnTo>
                  <a:pt x="466331" y="0"/>
                </a:lnTo>
                <a:lnTo>
                  <a:pt x="0" y="0"/>
                </a:lnTo>
                <a:lnTo>
                  <a:pt x="0" y="231648"/>
                </a:lnTo>
                <a:lnTo>
                  <a:pt x="466331" y="231648"/>
                </a:lnTo>
                <a:lnTo>
                  <a:pt x="504781" y="239193"/>
                </a:lnTo>
                <a:lnTo>
                  <a:pt x="539232" y="260519"/>
                </a:lnTo>
                <a:lnTo>
                  <a:pt x="568350" y="293655"/>
                </a:lnTo>
                <a:lnTo>
                  <a:pt x="590800" y="336634"/>
                </a:lnTo>
                <a:lnTo>
                  <a:pt x="605249" y="387487"/>
                </a:lnTo>
                <a:lnTo>
                  <a:pt x="610362" y="444246"/>
                </a:lnTo>
                <a:lnTo>
                  <a:pt x="610362" y="540257"/>
                </a:lnTo>
                <a:lnTo>
                  <a:pt x="466331" y="540257"/>
                </a:lnTo>
                <a:lnTo>
                  <a:pt x="767334" y="771906"/>
                </a:lnTo>
                <a:close/>
              </a:path>
            </a:pathLst>
          </a:custGeom>
          <a:ln w="28574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4159750" y="1545643"/>
            <a:ext cx="969917" cy="700784"/>
          </a:xfrm>
          <a:custGeom>
            <a:avLst/>
            <a:gdLst/>
            <a:ahLst/>
            <a:cxnLst/>
            <a:rect l="l" t="t" r="r" b="b"/>
            <a:pathLst>
              <a:path w="1068704" h="772160">
                <a:moveTo>
                  <a:pt x="1068323" y="231648"/>
                </a:moveTo>
                <a:lnTo>
                  <a:pt x="1068323" y="0"/>
                </a:lnTo>
                <a:lnTo>
                  <a:pt x="601218" y="0"/>
                </a:lnTo>
                <a:lnTo>
                  <a:pt x="551450" y="2606"/>
                </a:lnTo>
                <a:lnTo>
                  <a:pt x="503222" y="10245"/>
                </a:lnTo>
                <a:lnTo>
                  <a:pt x="456815" y="22646"/>
                </a:lnTo>
                <a:lnTo>
                  <a:pt x="412510" y="39538"/>
                </a:lnTo>
                <a:lnTo>
                  <a:pt x="370586" y="60649"/>
                </a:lnTo>
                <a:lnTo>
                  <a:pt x="331323" y="85709"/>
                </a:lnTo>
                <a:lnTo>
                  <a:pt x="295003" y="114447"/>
                </a:lnTo>
                <a:lnTo>
                  <a:pt x="261906" y="146592"/>
                </a:lnTo>
                <a:lnTo>
                  <a:pt x="232312" y="181874"/>
                </a:lnTo>
                <a:lnTo>
                  <a:pt x="206502" y="220020"/>
                </a:lnTo>
                <a:lnTo>
                  <a:pt x="184755" y="260760"/>
                </a:lnTo>
                <a:lnTo>
                  <a:pt x="167353" y="303824"/>
                </a:lnTo>
                <a:lnTo>
                  <a:pt x="154576" y="348940"/>
                </a:lnTo>
                <a:lnTo>
                  <a:pt x="146704" y="395838"/>
                </a:lnTo>
                <a:lnTo>
                  <a:pt x="144018" y="444246"/>
                </a:lnTo>
                <a:lnTo>
                  <a:pt x="144018" y="540257"/>
                </a:lnTo>
                <a:lnTo>
                  <a:pt x="0" y="540257"/>
                </a:lnTo>
                <a:lnTo>
                  <a:pt x="300990" y="771906"/>
                </a:lnTo>
                <a:lnTo>
                  <a:pt x="457200" y="651378"/>
                </a:lnTo>
                <a:lnTo>
                  <a:pt x="457200" y="444246"/>
                </a:lnTo>
                <a:lnTo>
                  <a:pt x="462364" y="387487"/>
                </a:lnTo>
                <a:lnTo>
                  <a:pt x="476927" y="336634"/>
                </a:lnTo>
                <a:lnTo>
                  <a:pt x="499491" y="293655"/>
                </a:lnTo>
                <a:lnTo>
                  <a:pt x="528658" y="260519"/>
                </a:lnTo>
                <a:lnTo>
                  <a:pt x="563033" y="239193"/>
                </a:lnTo>
                <a:lnTo>
                  <a:pt x="601218" y="231648"/>
                </a:lnTo>
                <a:lnTo>
                  <a:pt x="1068323" y="231648"/>
                </a:lnTo>
                <a:close/>
              </a:path>
              <a:path w="1068704" h="772160">
                <a:moveTo>
                  <a:pt x="601218" y="540257"/>
                </a:moveTo>
                <a:lnTo>
                  <a:pt x="457200" y="540257"/>
                </a:lnTo>
                <a:lnTo>
                  <a:pt x="457200" y="651378"/>
                </a:lnTo>
                <a:lnTo>
                  <a:pt x="601218" y="540257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4159750" y="1545643"/>
            <a:ext cx="969917" cy="700784"/>
          </a:xfrm>
          <a:custGeom>
            <a:avLst/>
            <a:gdLst/>
            <a:ahLst/>
            <a:cxnLst/>
            <a:rect l="l" t="t" r="r" b="b"/>
            <a:pathLst>
              <a:path w="1068704" h="772160">
                <a:moveTo>
                  <a:pt x="300990" y="771906"/>
                </a:moveTo>
                <a:lnTo>
                  <a:pt x="0" y="540257"/>
                </a:lnTo>
                <a:lnTo>
                  <a:pt x="144018" y="540257"/>
                </a:lnTo>
                <a:lnTo>
                  <a:pt x="144018" y="444246"/>
                </a:lnTo>
                <a:lnTo>
                  <a:pt x="146704" y="395838"/>
                </a:lnTo>
                <a:lnTo>
                  <a:pt x="154576" y="348940"/>
                </a:lnTo>
                <a:lnTo>
                  <a:pt x="167353" y="303824"/>
                </a:lnTo>
                <a:lnTo>
                  <a:pt x="184755" y="260760"/>
                </a:lnTo>
                <a:lnTo>
                  <a:pt x="206502" y="220020"/>
                </a:lnTo>
                <a:lnTo>
                  <a:pt x="232312" y="181874"/>
                </a:lnTo>
                <a:lnTo>
                  <a:pt x="261906" y="146592"/>
                </a:lnTo>
                <a:lnTo>
                  <a:pt x="295003" y="114447"/>
                </a:lnTo>
                <a:lnTo>
                  <a:pt x="331323" y="85709"/>
                </a:lnTo>
                <a:lnTo>
                  <a:pt x="370586" y="60649"/>
                </a:lnTo>
                <a:lnTo>
                  <a:pt x="412510" y="39538"/>
                </a:lnTo>
                <a:lnTo>
                  <a:pt x="456815" y="22646"/>
                </a:lnTo>
                <a:lnTo>
                  <a:pt x="503222" y="10245"/>
                </a:lnTo>
                <a:lnTo>
                  <a:pt x="551450" y="2606"/>
                </a:lnTo>
                <a:lnTo>
                  <a:pt x="601218" y="0"/>
                </a:lnTo>
                <a:lnTo>
                  <a:pt x="1068323" y="0"/>
                </a:lnTo>
                <a:lnTo>
                  <a:pt x="1068323" y="231648"/>
                </a:lnTo>
                <a:lnTo>
                  <a:pt x="601218" y="231648"/>
                </a:lnTo>
                <a:lnTo>
                  <a:pt x="563033" y="239193"/>
                </a:lnTo>
                <a:lnTo>
                  <a:pt x="528658" y="260519"/>
                </a:lnTo>
                <a:lnTo>
                  <a:pt x="499491" y="293655"/>
                </a:lnTo>
                <a:lnTo>
                  <a:pt x="476927" y="336634"/>
                </a:lnTo>
                <a:lnTo>
                  <a:pt x="462364" y="387487"/>
                </a:lnTo>
                <a:lnTo>
                  <a:pt x="457200" y="444246"/>
                </a:lnTo>
                <a:lnTo>
                  <a:pt x="457200" y="540257"/>
                </a:lnTo>
                <a:lnTo>
                  <a:pt x="601218" y="540257"/>
                </a:lnTo>
                <a:lnTo>
                  <a:pt x="300990" y="771906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8952962" y="2802213"/>
            <a:ext cx="683263" cy="914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7360985" y="2355464"/>
            <a:ext cx="1433609" cy="1295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2273858" y="3152144"/>
            <a:ext cx="223604" cy="363071"/>
          </a:xfrm>
          <a:custGeom>
            <a:avLst/>
            <a:gdLst/>
            <a:ahLst/>
            <a:cxnLst/>
            <a:rect l="l" t="t" r="r" b="b"/>
            <a:pathLst>
              <a:path w="246380" h="400050">
                <a:moveTo>
                  <a:pt x="246125" y="80009"/>
                </a:moveTo>
                <a:lnTo>
                  <a:pt x="122681" y="0"/>
                </a:lnTo>
                <a:lnTo>
                  <a:pt x="0" y="80009"/>
                </a:lnTo>
                <a:lnTo>
                  <a:pt x="61721" y="80009"/>
                </a:lnTo>
                <a:lnTo>
                  <a:pt x="61721" y="360293"/>
                </a:lnTo>
                <a:lnTo>
                  <a:pt x="122681" y="400050"/>
                </a:lnTo>
                <a:lnTo>
                  <a:pt x="184403" y="360045"/>
                </a:lnTo>
                <a:lnTo>
                  <a:pt x="184403" y="80009"/>
                </a:lnTo>
                <a:lnTo>
                  <a:pt x="246125" y="80009"/>
                </a:lnTo>
                <a:close/>
              </a:path>
              <a:path w="246380" h="400050">
                <a:moveTo>
                  <a:pt x="61721" y="360293"/>
                </a:moveTo>
                <a:lnTo>
                  <a:pt x="61721" y="320039"/>
                </a:lnTo>
                <a:lnTo>
                  <a:pt x="0" y="320039"/>
                </a:lnTo>
                <a:lnTo>
                  <a:pt x="61721" y="360293"/>
                </a:lnTo>
                <a:close/>
              </a:path>
              <a:path w="246380" h="400050">
                <a:moveTo>
                  <a:pt x="246125" y="320039"/>
                </a:moveTo>
                <a:lnTo>
                  <a:pt x="184403" y="320039"/>
                </a:lnTo>
                <a:lnTo>
                  <a:pt x="184403" y="360045"/>
                </a:lnTo>
                <a:lnTo>
                  <a:pt x="246125" y="320039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2273858" y="3152144"/>
            <a:ext cx="223604" cy="363071"/>
          </a:xfrm>
          <a:custGeom>
            <a:avLst/>
            <a:gdLst/>
            <a:ahLst/>
            <a:cxnLst/>
            <a:rect l="l" t="t" r="r" b="b"/>
            <a:pathLst>
              <a:path w="246380" h="400050">
                <a:moveTo>
                  <a:pt x="122681" y="0"/>
                </a:moveTo>
                <a:lnTo>
                  <a:pt x="246125" y="80009"/>
                </a:lnTo>
                <a:lnTo>
                  <a:pt x="184403" y="80009"/>
                </a:lnTo>
                <a:lnTo>
                  <a:pt x="184403" y="320039"/>
                </a:lnTo>
                <a:lnTo>
                  <a:pt x="246125" y="320039"/>
                </a:lnTo>
                <a:lnTo>
                  <a:pt x="122681" y="400050"/>
                </a:lnTo>
                <a:lnTo>
                  <a:pt x="0" y="320039"/>
                </a:lnTo>
                <a:lnTo>
                  <a:pt x="61721" y="320039"/>
                </a:lnTo>
                <a:lnTo>
                  <a:pt x="61721" y="80009"/>
                </a:lnTo>
                <a:lnTo>
                  <a:pt x="0" y="80009"/>
                </a:lnTo>
                <a:lnTo>
                  <a:pt x="122681" y="0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3629321" y="2355464"/>
            <a:ext cx="1450898" cy="1260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5352696" y="1524205"/>
            <a:ext cx="985458" cy="890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5343706" y="1515215"/>
            <a:ext cx="998732" cy="907676"/>
          </a:xfrm>
          <a:custGeom>
            <a:avLst/>
            <a:gdLst/>
            <a:ahLst/>
            <a:cxnLst/>
            <a:rect l="l" t="t" r="r" b="b"/>
            <a:pathLst>
              <a:path w="1100454" h="1000125">
                <a:moveTo>
                  <a:pt x="0" y="999744"/>
                </a:moveTo>
                <a:lnTo>
                  <a:pt x="0" y="0"/>
                </a:lnTo>
                <a:lnTo>
                  <a:pt x="1100327" y="0"/>
                </a:lnTo>
                <a:lnTo>
                  <a:pt x="1100327" y="999744"/>
                </a:lnTo>
                <a:lnTo>
                  <a:pt x="0" y="999744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5656983" y="1743431"/>
            <a:ext cx="983610" cy="891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5647993" y="1734439"/>
            <a:ext cx="998156" cy="908828"/>
          </a:xfrm>
          <a:custGeom>
            <a:avLst/>
            <a:gdLst/>
            <a:ahLst/>
            <a:cxnLst/>
            <a:rect l="l" t="t" r="r" b="b"/>
            <a:pathLst>
              <a:path w="1099820" h="1001394">
                <a:moveTo>
                  <a:pt x="0" y="1001268"/>
                </a:moveTo>
                <a:lnTo>
                  <a:pt x="0" y="0"/>
                </a:lnTo>
                <a:lnTo>
                  <a:pt x="1099565" y="0"/>
                </a:lnTo>
                <a:lnTo>
                  <a:pt x="1099565" y="1001268"/>
                </a:lnTo>
                <a:lnTo>
                  <a:pt x="0" y="100126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5914937" y="1891425"/>
            <a:ext cx="983399" cy="892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5905946" y="1882435"/>
            <a:ext cx="998156" cy="909405"/>
          </a:xfrm>
          <a:custGeom>
            <a:avLst/>
            <a:gdLst/>
            <a:ahLst/>
            <a:cxnLst/>
            <a:rect l="l" t="t" r="r" b="b"/>
            <a:pathLst>
              <a:path w="1099820" h="1002030">
                <a:moveTo>
                  <a:pt x="0" y="1002030"/>
                </a:moveTo>
                <a:lnTo>
                  <a:pt x="0" y="0"/>
                </a:lnTo>
                <a:lnTo>
                  <a:pt x="1099565" y="0"/>
                </a:lnTo>
                <a:lnTo>
                  <a:pt x="1099565" y="1002030"/>
                </a:lnTo>
                <a:lnTo>
                  <a:pt x="0" y="100203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6109266" y="2123789"/>
            <a:ext cx="985479" cy="890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6100276" y="2114800"/>
            <a:ext cx="1000461" cy="907676"/>
          </a:xfrm>
          <a:custGeom>
            <a:avLst/>
            <a:gdLst/>
            <a:ahLst/>
            <a:cxnLst/>
            <a:rect l="l" t="t" r="r" b="b"/>
            <a:pathLst>
              <a:path w="1102360" h="1000125">
                <a:moveTo>
                  <a:pt x="0" y="999744"/>
                </a:moveTo>
                <a:lnTo>
                  <a:pt x="0" y="0"/>
                </a:lnTo>
                <a:lnTo>
                  <a:pt x="1101852" y="0"/>
                </a:lnTo>
                <a:lnTo>
                  <a:pt x="1101852" y="999743"/>
                </a:lnTo>
                <a:lnTo>
                  <a:pt x="0" y="999744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970726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4508" y="1258644"/>
            <a:ext cx="4587368" cy="4903182"/>
          </a:xfrm>
          <a:custGeom>
            <a:avLst/>
            <a:gdLst/>
            <a:ahLst/>
            <a:cxnLst/>
            <a:rect l="l" t="t" r="r" b="b"/>
            <a:pathLst>
              <a:path w="5054600" h="5402580">
                <a:moveTo>
                  <a:pt x="12700" y="2998903"/>
                </a:moveTo>
                <a:lnTo>
                  <a:pt x="12700" y="2403676"/>
                </a:lnTo>
                <a:lnTo>
                  <a:pt x="0" y="2452671"/>
                </a:lnTo>
                <a:lnTo>
                  <a:pt x="0" y="2949908"/>
                </a:lnTo>
                <a:lnTo>
                  <a:pt x="12700" y="2998903"/>
                </a:lnTo>
                <a:close/>
              </a:path>
              <a:path w="5054600" h="5402580">
                <a:moveTo>
                  <a:pt x="25400" y="3096100"/>
                </a:moveTo>
                <a:lnTo>
                  <a:pt x="25400" y="2306479"/>
                </a:lnTo>
                <a:lnTo>
                  <a:pt x="12700" y="2354943"/>
                </a:lnTo>
                <a:lnTo>
                  <a:pt x="12700" y="3047636"/>
                </a:lnTo>
                <a:lnTo>
                  <a:pt x="25400" y="3096100"/>
                </a:lnTo>
                <a:close/>
              </a:path>
              <a:path w="5054600" h="5402580">
                <a:moveTo>
                  <a:pt x="38100" y="3192188"/>
                </a:moveTo>
                <a:lnTo>
                  <a:pt x="38100" y="2210391"/>
                </a:lnTo>
                <a:lnTo>
                  <a:pt x="25400" y="2258292"/>
                </a:lnTo>
                <a:lnTo>
                  <a:pt x="25400" y="3144287"/>
                </a:lnTo>
                <a:lnTo>
                  <a:pt x="38100" y="3192188"/>
                </a:lnTo>
                <a:close/>
              </a:path>
              <a:path w="5054600" h="5402580">
                <a:moveTo>
                  <a:pt x="5003799" y="3239797"/>
                </a:moveTo>
                <a:lnTo>
                  <a:pt x="5003799" y="2162782"/>
                </a:lnTo>
                <a:lnTo>
                  <a:pt x="4876799" y="1704548"/>
                </a:lnTo>
                <a:lnTo>
                  <a:pt x="4851399" y="1660683"/>
                </a:lnTo>
                <a:lnTo>
                  <a:pt x="4825999" y="1574124"/>
                </a:lnTo>
                <a:lnTo>
                  <a:pt x="4775199" y="1489179"/>
                </a:lnTo>
                <a:lnTo>
                  <a:pt x="4762499" y="1447331"/>
                </a:lnTo>
                <a:lnTo>
                  <a:pt x="4737099" y="1405910"/>
                </a:lnTo>
                <a:lnTo>
                  <a:pt x="4724399" y="1364924"/>
                </a:lnTo>
                <a:lnTo>
                  <a:pt x="4673599" y="1284289"/>
                </a:lnTo>
                <a:lnTo>
                  <a:pt x="4622799" y="1205488"/>
                </a:lnTo>
                <a:lnTo>
                  <a:pt x="4571999" y="1128585"/>
                </a:lnTo>
                <a:lnTo>
                  <a:pt x="4521199" y="1053642"/>
                </a:lnTo>
                <a:lnTo>
                  <a:pt x="4470399" y="980723"/>
                </a:lnTo>
                <a:lnTo>
                  <a:pt x="4444999" y="945042"/>
                </a:lnTo>
                <a:lnTo>
                  <a:pt x="4419599" y="909891"/>
                </a:lnTo>
                <a:lnTo>
                  <a:pt x="4381499" y="875277"/>
                </a:lnTo>
                <a:lnTo>
                  <a:pt x="4356099" y="841209"/>
                </a:lnTo>
                <a:lnTo>
                  <a:pt x="4330699" y="807694"/>
                </a:lnTo>
                <a:lnTo>
                  <a:pt x="4292599" y="774740"/>
                </a:lnTo>
                <a:lnTo>
                  <a:pt x="4267199" y="742355"/>
                </a:lnTo>
                <a:lnTo>
                  <a:pt x="4229099" y="710547"/>
                </a:lnTo>
                <a:lnTo>
                  <a:pt x="4203699" y="679323"/>
                </a:lnTo>
                <a:lnTo>
                  <a:pt x="4165599" y="648693"/>
                </a:lnTo>
                <a:lnTo>
                  <a:pt x="4127499" y="618663"/>
                </a:lnTo>
                <a:lnTo>
                  <a:pt x="4102099" y="589241"/>
                </a:lnTo>
                <a:lnTo>
                  <a:pt x="4063999" y="560436"/>
                </a:lnTo>
                <a:lnTo>
                  <a:pt x="4025899" y="532255"/>
                </a:lnTo>
                <a:lnTo>
                  <a:pt x="3987799" y="504706"/>
                </a:lnTo>
                <a:lnTo>
                  <a:pt x="3962399" y="477797"/>
                </a:lnTo>
                <a:lnTo>
                  <a:pt x="3924299" y="451536"/>
                </a:lnTo>
                <a:lnTo>
                  <a:pt x="3886199" y="425930"/>
                </a:lnTo>
                <a:lnTo>
                  <a:pt x="3848099" y="400989"/>
                </a:lnTo>
                <a:lnTo>
                  <a:pt x="3809999" y="376719"/>
                </a:lnTo>
                <a:lnTo>
                  <a:pt x="3771899" y="353128"/>
                </a:lnTo>
                <a:lnTo>
                  <a:pt x="3733799" y="330225"/>
                </a:lnTo>
                <a:lnTo>
                  <a:pt x="3695699" y="308017"/>
                </a:lnTo>
                <a:lnTo>
                  <a:pt x="3657599" y="286512"/>
                </a:lnTo>
                <a:lnTo>
                  <a:pt x="3619499" y="265717"/>
                </a:lnTo>
                <a:lnTo>
                  <a:pt x="3581399" y="245642"/>
                </a:lnTo>
                <a:lnTo>
                  <a:pt x="3530599" y="226294"/>
                </a:lnTo>
                <a:lnTo>
                  <a:pt x="3492499" y="207680"/>
                </a:lnTo>
                <a:lnTo>
                  <a:pt x="3454399" y="189809"/>
                </a:lnTo>
                <a:lnTo>
                  <a:pt x="3416299" y="172688"/>
                </a:lnTo>
                <a:lnTo>
                  <a:pt x="3365499" y="156325"/>
                </a:lnTo>
                <a:lnTo>
                  <a:pt x="3327399" y="140729"/>
                </a:lnTo>
                <a:lnTo>
                  <a:pt x="3289299" y="125906"/>
                </a:lnTo>
                <a:lnTo>
                  <a:pt x="3238499" y="111866"/>
                </a:lnTo>
                <a:lnTo>
                  <a:pt x="3200399" y="98615"/>
                </a:lnTo>
                <a:lnTo>
                  <a:pt x="3162299" y="86162"/>
                </a:lnTo>
                <a:lnTo>
                  <a:pt x="3111499" y="74515"/>
                </a:lnTo>
                <a:lnTo>
                  <a:pt x="3073399" y="63681"/>
                </a:lnTo>
                <a:lnTo>
                  <a:pt x="3022599" y="53669"/>
                </a:lnTo>
                <a:lnTo>
                  <a:pt x="2984499" y="44486"/>
                </a:lnTo>
                <a:lnTo>
                  <a:pt x="2933699" y="36140"/>
                </a:lnTo>
                <a:lnTo>
                  <a:pt x="2895599" y="28639"/>
                </a:lnTo>
                <a:lnTo>
                  <a:pt x="2844799" y="21991"/>
                </a:lnTo>
                <a:lnTo>
                  <a:pt x="2806699" y="16204"/>
                </a:lnTo>
                <a:lnTo>
                  <a:pt x="2755899" y="11285"/>
                </a:lnTo>
                <a:lnTo>
                  <a:pt x="2705099" y="7244"/>
                </a:lnTo>
                <a:lnTo>
                  <a:pt x="2666999" y="4086"/>
                </a:lnTo>
                <a:lnTo>
                  <a:pt x="2616199" y="1821"/>
                </a:lnTo>
                <a:lnTo>
                  <a:pt x="2565399" y="456"/>
                </a:lnTo>
                <a:lnTo>
                  <a:pt x="2527299" y="0"/>
                </a:lnTo>
                <a:lnTo>
                  <a:pt x="2476499" y="456"/>
                </a:lnTo>
                <a:lnTo>
                  <a:pt x="2425699" y="1821"/>
                </a:lnTo>
                <a:lnTo>
                  <a:pt x="2387599" y="4086"/>
                </a:lnTo>
                <a:lnTo>
                  <a:pt x="2336799" y="7244"/>
                </a:lnTo>
                <a:lnTo>
                  <a:pt x="2285999" y="11285"/>
                </a:lnTo>
                <a:lnTo>
                  <a:pt x="2247899" y="16204"/>
                </a:lnTo>
                <a:lnTo>
                  <a:pt x="2197099" y="21991"/>
                </a:lnTo>
                <a:lnTo>
                  <a:pt x="2146299" y="28639"/>
                </a:lnTo>
                <a:lnTo>
                  <a:pt x="2108199" y="36140"/>
                </a:lnTo>
                <a:lnTo>
                  <a:pt x="2057399" y="44486"/>
                </a:lnTo>
                <a:lnTo>
                  <a:pt x="2019299" y="53669"/>
                </a:lnTo>
                <a:lnTo>
                  <a:pt x="1968499" y="63681"/>
                </a:lnTo>
                <a:lnTo>
                  <a:pt x="1930399" y="74515"/>
                </a:lnTo>
                <a:lnTo>
                  <a:pt x="1879599" y="86162"/>
                </a:lnTo>
                <a:lnTo>
                  <a:pt x="1841499" y="98615"/>
                </a:lnTo>
                <a:lnTo>
                  <a:pt x="1803399" y="111866"/>
                </a:lnTo>
                <a:lnTo>
                  <a:pt x="1752599" y="125906"/>
                </a:lnTo>
                <a:lnTo>
                  <a:pt x="1714499" y="140729"/>
                </a:lnTo>
                <a:lnTo>
                  <a:pt x="1676399" y="156325"/>
                </a:lnTo>
                <a:lnTo>
                  <a:pt x="1625599" y="172688"/>
                </a:lnTo>
                <a:lnTo>
                  <a:pt x="1587499" y="189809"/>
                </a:lnTo>
                <a:lnTo>
                  <a:pt x="1549399" y="207680"/>
                </a:lnTo>
                <a:lnTo>
                  <a:pt x="1511299" y="226294"/>
                </a:lnTo>
                <a:lnTo>
                  <a:pt x="1473199" y="245642"/>
                </a:lnTo>
                <a:lnTo>
                  <a:pt x="1422399" y="265717"/>
                </a:lnTo>
                <a:lnTo>
                  <a:pt x="1384299" y="286512"/>
                </a:lnTo>
                <a:lnTo>
                  <a:pt x="1346199" y="308017"/>
                </a:lnTo>
                <a:lnTo>
                  <a:pt x="1308099" y="330225"/>
                </a:lnTo>
                <a:lnTo>
                  <a:pt x="1269999" y="353128"/>
                </a:lnTo>
                <a:lnTo>
                  <a:pt x="1231899" y="376719"/>
                </a:lnTo>
                <a:lnTo>
                  <a:pt x="1193799" y="400989"/>
                </a:lnTo>
                <a:lnTo>
                  <a:pt x="1155699" y="425930"/>
                </a:lnTo>
                <a:lnTo>
                  <a:pt x="1117599" y="451536"/>
                </a:lnTo>
                <a:lnTo>
                  <a:pt x="1079499" y="477797"/>
                </a:lnTo>
                <a:lnTo>
                  <a:pt x="1054099" y="504706"/>
                </a:lnTo>
                <a:lnTo>
                  <a:pt x="1015999" y="532255"/>
                </a:lnTo>
                <a:lnTo>
                  <a:pt x="977899" y="560436"/>
                </a:lnTo>
                <a:lnTo>
                  <a:pt x="939799" y="589241"/>
                </a:lnTo>
                <a:lnTo>
                  <a:pt x="914399" y="618663"/>
                </a:lnTo>
                <a:lnTo>
                  <a:pt x="876299" y="648693"/>
                </a:lnTo>
                <a:lnTo>
                  <a:pt x="850899" y="679323"/>
                </a:lnTo>
                <a:lnTo>
                  <a:pt x="812799" y="710547"/>
                </a:lnTo>
                <a:lnTo>
                  <a:pt x="774699" y="742355"/>
                </a:lnTo>
                <a:lnTo>
                  <a:pt x="749299" y="774740"/>
                </a:lnTo>
                <a:lnTo>
                  <a:pt x="723899" y="807694"/>
                </a:lnTo>
                <a:lnTo>
                  <a:pt x="685799" y="841209"/>
                </a:lnTo>
                <a:lnTo>
                  <a:pt x="660399" y="875277"/>
                </a:lnTo>
                <a:lnTo>
                  <a:pt x="634999" y="909891"/>
                </a:lnTo>
                <a:lnTo>
                  <a:pt x="596899" y="945042"/>
                </a:lnTo>
                <a:lnTo>
                  <a:pt x="571499" y="980723"/>
                </a:lnTo>
                <a:lnTo>
                  <a:pt x="546099" y="1016926"/>
                </a:lnTo>
                <a:lnTo>
                  <a:pt x="495299" y="1090864"/>
                </a:lnTo>
                <a:lnTo>
                  <a:pt x="444499" y="1166795"/>
                </a:lnTo>
                <a:lnTo>
                  <a:pt x="393699" y="1244655"/>
                </a:lnTo>
                <a:lnTo>
                  <a:pt x="342899" y="1324381"/>
                </a:lnTo>
                <a:lnTo>
                  <a:pt x="330199" y="1364924"/>
                </a:lnTo>
                <a:lnTo>
                  <a:pt x="279399" y="1447331"/>
                </a:lnTo>
                <a:lnTo>
                  <a:pt x="266699" y="1489179"/>
                </a:lnTo>
                <a:lnTo>
                  <a:pt x="241299" y="1531446"/>
                </a:lnTo>
                <a:lnTo>
                  <a:pt x="228600" y="1574124"/>
                </a:lnTo>
                <a:lnTo>
                  <a:pt x="203200" y="1617206"/>
                </a:lnTo>
                <a:lnTo>
                  <a:pt x="190500" y="1660683"/>
                </a:lnTo>
                <a:lnTo>
                  <a:pt x="165100" y="1704548"/>
                </a:lnTo>
                <a:lnTo>
                  <a:pt x="152400" y="1748793"/>
                </a:lnTo>
                <a:lnTo>
                  <a:pt x="38100" y="2162782"/>
                </a:lnTo>
                <a:lnTo>
                  <a:pt x="38100" y="3239797"/>
                </a:lnTo>
                <a:lnTo>
                  <a:pt x="152400" y="3653786"/>
                </a:lnTo>
                <a:lnTo>
                  <a:pt x="165100" y="3698031"/>
                </a:lnTo>
                <a:lnTo>
                  <a:pt x="190500" y="3741896"/>
                </a:lnTo>
                <a:lnTo>
                  <a:pt x="203200" y="3785373"/>
                </a:lnTo>
                <a:lnTo>
                  <a:pt x="228600" y="3828455"/>
                </a:lnTo>
                <a:lnTo>
                  <a:pt x="241300" y="3871133"/>
                </a:lnTo>
                <a:lnTo>
                  <a:pt x="266700" y="3913400"/>
                </a:lnTo>
                <a:lnTo>
                  <a:pt x="279400" y="3955248"/>
                </a:lnTo>
                <a:lnTo>
                  <a:pt x="330200" y="4037655"/>
                </a:lnTo>
                <a:lnTo>
                  <a:pt x="342899" y="4078198"/>
                </a:lnTo>
                <a:lnTo>
                  <a:pt x="393699" y="4157924"/>
                </a:lnTo>
                <a:lnTo>
                  <a:pt x="444499" y="4235784"/>
                </a:lnTo>
                <a:lnTo>
                  <a:pt x="495299" y="4311715"/>
                </a:lnTo>
                <a:lnTo>
                  <a:pt x="546099" y="4385653"/>
                </a:lnTo>
                <a:lnTo>
                  <a:pt x="571499" y="4421856"/>
                </a:lnTo>
                <a:lnTo>
                  <a:pt x="596899" y="4457537"/>
                </a:lnTo>
                <a:lnTo>
                  <a:pt x="634999" y="4492688"/>
                </a:lnTo>
                <a:lnTo>
                  <a:pt x="660400" y="4527302"/>
                </a:lnTo>
                <a:lnTo>
                  <a:pt x="685800" y="4561370"/>
                </a:lnTo>
                <a:lnTo>
                  <a:pt x="723900" y="4594885"/>
                </a:lnTo>
                <a:lnTo>
                  <a:pt x="749300" y="4627839"/>
                </a:lnTo>
                <a:lnTo>
                  <a:pt x="774700" y="4660224"/>
                </a:lnTo>
                <a:lnTo>
                  <a:pt x="812800" y="4692032"/>
                </a:lnTo>
                <a:lnTo>
                  <a:pt x="850900" y="4723256"/>
                </a:lnTo>
                <a:lnTo>
                  <a:pt x="876300" y="4753886"/>
                </a:lnTo>
                <a:lnTo>
                  <a:pt x="914400" y="4783916"/>
                </a:lnTo>
                <a:lnTo>
                  <a:pt x="939800" y="4813338"/>
                </a:lnTo>
                <a:lnTo>
                  <a:pt x="977900" y="4842143"/>
                </a:lnTo>
                <a:lnTo>
                  <a:pt x="1016000" y="4870324"/>
                </a:lnTo>
                <a:lnTo>
                  <a:pt x="1054100" y="4897873"/>
                </a:lnTo>
                <a:lnTo>
                  <a:pt x="1079500" y="4924782"/>
                </a:lnTo>
                <a:lnTo>
                  <a:pt x="1117600" y="4951043"/>
                </a:lnTo>
                <a:lnTo>
                  <a:pt x="1155700" y="4976649"/>
                </a:lnTo>
                <a:lnTo>
                  <a:pt x="1193800" y="5001590"/>
                </a:lnTo>
                <a:lnTo>
                  <a:pt x="1231900" y="5025860"/>
                </a:lnTo>
                <a:lnTo>
                  <a:pt x="1270000" y="5049451"/>
                </a:lnTo>
                <a:lnTo>
                  <a:pt x="1308100" y="5072354"/>
                </a:lnTo>
                <a:lnTo>
                  <a:pt x="1346200" y="5094562"/>
                </a:lnTo>
                <a:lnTo>
                  <a:pt x="1384300" y="5116067"/>
                </a:lnTo>
                <a:lnTo>
                  <a:pt x="1422400" y="5136862"/>
                </a:lnTo>
                <a:lnTo>
                  <a:pt x="1473200" y="5156937"/>
                </a:lnTo>
                <a:lnTo>
                  <a:pt x="1511300" y="5176285"/>
                </a:lnTo>
                <a:lnTo>
                  <a:pt x="1549400" y="5194899"/>
                </a:lnTo>
                <a:lnTo>
                  <a:pt x="1587500" y="5212770"/>
                </a:lnTo>
                <a:lnTo>
                  <a:pt x="1625600" y="5229891"/>
                </a:lnTo>
                <a:lnTo>
                  <a:pt x="1676400" y="5246254"/>
                </a:lnTo>
                <a:lnTo>
                  <a:pt x="1714500" y="5261850"/>
                </a:lnTo>
                <a:lnTo>
                  <a:pt x="1752600" y="5276673"/>
                </a:lnTo>
                <a:lnTo>
                  <a:pt x="1803400" y="5290713"/>
                </a:lnTo>
                <a:lnTo>
                  <a:pt x="1841500" y="5303964"/>
                </a:lnTo>
                <a:lnTo>
                  <a:pt x="1879600" y="5316417"/>
                </a:lnTo>
                <a:lnTo>
                  <a:pt x="1930400" y="5328064"/>
                </a:lnTo>
                <a:lnTo>
                  <a:pt x="1968500" y="5338898"/>
                </a:lnTo>
                <a:lnTo>
                  <a:pt x="2019300" y="5348910"/>
                </a:lnTo>
                <a:lnTo>
                  <a:pt x="2057400" y="5358093"/>
                </a:lnTo>
                <a:lnTo>
                  <a:pt x="2108200" y="5366439"/>
                </a:lnTo>
                <a:lnTo>
                  <a:pt x="2146300" y="5373940"/>
                </a:lnTo>
                <a:lnTo>
                  <a:pt x="2197100" y="5380588"/>
                </a:lnTo>
                <a:lnTo>
                  <a:pt x="2247900" y="5386375"/>
                </a:lnTo>
                <a:lnTo>
                  <a:pt x="2286000" y="5391294"/>
                </a:lnTo>
                <a:lnTo>
                  <a:pt x="2336800" y="5395335"/>
                </a:lnTo>
                <a:lnTo>
                  <a:pt x="2387600" y="5398493"/>
                </a:lnTo>
                <a:lnTo>
                  <a:pt x="2425700" y="5400758"/>
                </a:lnTo>
                <a:lnTo>
                  <a:pt x="2476500" y="5402123"/>
                </a:lnTo>
                <a:lnTo>
                  <a:pt x="2527300" y="5402580"/>
                </a:lnTo>
                <a:lnTo>
                  <a:pt x="2565400" y="5402123"/>
                </a:lnTo>
                <a:lnTo>
                  <a:pt x="2616200" y="5400758"/>
                </a:lnTo>
                <a:lnTo>
                  <a:pt x="2667000" y="5398493"/>
                </a:lnTo>
                <a:lnTo>
                  <a:pt x="2705100" y="5395335"/>
                </a:lnTo>
                <a:lnTo>
                  <a:pt x="2755900" y="5391294"/>
                </a:lnTo>
                <a:lnTo>
                  <a:pt x="2806700" y="5386375"/>
                </a:lnTo>
                <a:lnTo>
                  <a:pt x="2844800" y="5380588"/>
                </a:lnTo>
                <a:lnTo>
                  <a:pt x="2895600" y="5373940"/>
                </a:lnTo>
                <a:lnTo>
                  <a:pt x="2933700" y="5366439"/>
                </a:lnTo>
                <a:lnTo>
                  <a:pt x="2984500" y="5358093"/>
                </a:lnTo>
                <a:lnTo>
                  <a:pt x="3022600" y="5348910"/>
                </a:lnTo>
                <a:lnTo>
                  <a:pt x="3073400" y="5338898"/>
                </a:lnTo>
                <a:lnTo>
                  <a:pt x="3111500" y="5328064"/>
                </a:lnTo>
                <a:lnTo>
                  <a:pt x="3162300" y="5316417"/>
                </a:lnTo>
                <a:lnTo>
                  <a:pt x="3200400" y="5303964"/>
                </a:lnTo>
                <a:lnTo>
                  <a:pt x="3238500" y="5290713"/>
                </a:lnTo>
                <a:lnTo>
                  <a:pt x="3289300" y="5276673"/>
                </a:lnTo>
                <a:lnTo>
                  <a:pt x="3327400" y="5261850"/>
                </a:lnTo>
                <a:lnTo>
                  <a:pt x="3365500" y="5246254"/>
                </a:lnTo>
                <a:lnTo>
                  <a:pt x="3416300" y="5229891"/>
                </a:lnTo>
                <a:lnTo>
                  <a:pt x="3454400" y="5212770"/>
                </a:lnTo>
                <a:lnTo>
                  <a:pt x="3492500" y="5194899"/>
                </a:lnTo>
                <a:lnTo>
                  <a:pt x="3530600" y="5176285"/>
                </a:lnTo>
                <a:lnTo>
                  <a:pt x="3581400" y="5156937"/>
                </a:lnTo>
                <a:lnTo>
                  <a:pt x="3619499" y="5136862"/>
                </a:lnTo>
                <a:lnTo>
                  <a:pt x="3657599" y="5116067"/>
                </a:lnTo>
                <a:lnTo>
                  <a:pt x="3695699" y="5094562"/>
                </a:lnTo>
                <a:lnTo>
                  <a:pt x="3733799" y="5072354"/>
                </a:lnTo>
                <a:lnTo>
                  <a:pt x="3771899" y="5049451"/>
                </a:lnTo>
                <a:lnTo>
                  <a:pt x="3809999" y="5025860"/>
                </a:lnTo>
                <a:lnTo>
                  <a:pt x="3848099" y="5001590"/>
                </a:lnTo>
                <a:lnTo>
                  <a:pt x="3886199" y="4976649"/>
                </a:lnTo>
                <a:lnTo>
                  <a:pt x="3924299" y="4951043"/>
                </a:lnTo>
                <a:lnTo>
                  <a:pt x="3962399" y="4924782"/>
                </a:lnTo>
                <a:lnTo>
                  <a:pt x="3987799" y="4897873"/>
                </a:lnTo>
                <a:lnTo>
                  <a:pt x="4025899" y="4870324"/>
                </a:lnTo>
                <a:lnTo>
                  <a:pt x="4063999" y="4842143"/>
                </a:lnTo>
                <a:lnTo>
                  <a:pt x="4102099" y="4813338"/>
                </a:lnTo>
                <a:lnTo>
                  <a:pt x="4127499" y="4783916"/>
                </a:lnTo>
                <a:lnTo>
                  <a:pt x="4165599" y="4753886"/>
                </a:lnTo>
                <a:lnTo>
                  <a:pt x="4203699" y="4723256"/>
                </a:lnTo>
                <a:lnTo>
                  <a:pt x="4229099" y="4692032"/>
                </a:lnTo>
                <a:lnTo>
                  <a:pt x="4267199" y="4660224"/>
                </a:lnTo>
                <a:lnTo>
                  <a:pt x="4292599" y="4627839"/>
                </a:lnTo>
                <a:lnTo>
                  <a:pt x="4330699" y="4594885"/>
                </a:lnTo>
                <a:lnTo>
                  <a:pt x="4356099" y="4561370"/>
                </a:lnTo>
                <a:lnTo>
                  <a:pt x="4381499" y="4527302"/>
                </a:lnTo>
                <a:lnTo>
                  <a:pt x="4419599" y="4492688"/>
                </a:lnTo>
                <a:lnTo>
                  <a:pt x="4444999" y="4457537"/>
                </a:lnTo>
                <a:lnTo>
                  <a:pt x="4470399" y="4421856"/>
                </a:lnTo>
                <a:lnTo>
                  <a:pt x="4521199" y="4348937"/>
                </a:lnTo>
                <a:lnTo>
                  <a:pt x="4571999" y="4273994"/>
                </a:lnTo>
                <a:lnTo>
                  <a:pt x="4622799" y="4197091"/>
                </a:lnTo>
                <a:lnTo>
                  <a:pt x="4673599" y="4118290"/>
                </a:lnTo>
                <a:lnTo>
                  <a:pt x="4724399" y="4037655"/>
                </a:lnTo>
                <a:lnTo>
                  <a:pt x="4737099" y="3996669"/>
                </a:lnTo>
                <a:lnTo>
                  <a:pt x="4762499" y="3955248"/>
                </a:lnTo>
                <a:lnTo>
                  <a:pt x="4775199" y="3913400"/>
                </a:lnTo>
                <a:lnTo>
                  <a:pt x="4825999" y="3828455"/>
                </a:lnTo>
                <a:lnTo>
                  <a:pt x="4851399" y="3741896"/>
                </a:lnTo>
                <a:lnTo>
                  <a:pt x="4876799" y="3698031"/>
                </a:lnTo>
                <a:lnTo>
                  <a:pt x="5003799" y="3239797"/>
                </a:lnTo>
                <a:close/>
              </a:path>
              <a:path w="5054600" h="5402580">
                <a:moveTo>
                  <a:pt x="5016499" y="3144287"/>
                </a:moveTo>
                <a:lnTo>
                  <a:pt x="5016499" y="2258292"/>
                </a:lnTo>
                <a:lnTo>
                  <a:pt x="5003799" y="2210391"/>
                </a:lnTo>
                <a:lnTo>
                  <a:pt x="5003799" y="3192188"/>
                </a:lnTo>
                <a:lnTo>
                  <a:pt x="5016499" y="3144287"/>
                </a:lnTo>
                <a:close/>
              </a:path>
              <a:path w="5054600" h="5402580">
                <a:moveTo>
                  <a:pt x="5029199" y="3047636"/>
                </a:moveTo>
                <a:lnTo>
                  <a:pt x="5029199" y="2354943"/>
                </a:lnTo>
                <a:lnTo>
                  <a:pt x="5016499" y="2306479"/>
                </a:lnTo>
                <a:lnTo>
                  <a:pt x="5016499" y="3096100"/>
                </a:lnTo>
                <a:lnTo>
                  <a:pt x="5029199" y="3047636"/>
                </a:lnTo>
                <a:close/>
              </a:path>
              <a:path w="5054600" h="5402580">
                <a:moveTo>
                  <a:pt x="5041899" y="2949908"/>
                </a:moveTo>
                <a:lnTo>
                  <a:pt x="5041899" y="2452671"/>
                </a:lnTo>
                <a:lnTo>
                  <a:pt x="5029199" y="2403676"/>
                </a:lnTo>
                <a:lnTo>
                  <a:pt x="5029199" y="2998903"/>
                </a:lnTo>
                <a:lnTo>
                  <a:pt x="5041899" y="2949908"/>
                </a:lnTo>
                <a:close/>
              </a:path>
              <a:path w="5054600" h="5402580">
                <a:moveTo>
                  <a:pt x="5054599" y="2751473"/>
                </a:moveTo>
                <a:lnTo>
                  <a:pt x="5054599" y="2651106"/>
                </a:lnTo>
                <a:lnTo>
                  <a:pt x="5041899" y="2601144"/>
                </a:lnTo>
                <a:lnTo>
                  <a:pt x="5041899" y="2801435"/>
                </a:lnTo>
                <a:lnTo>
                  <a:pt x="5054599" y="2751473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3884507" y="1258644"/>
            <a:ext cx="4588521" cy="4903182"/>
          </a:xfrm>
          <a:custGeom>
            <a:avLst/>
            <a:gdLst/>
            <a:ahLst/>
            <a:cxnLst/>
            <a:rect l="l" t="t" r="r" b="b"/>
            <a:pathLst>
              <a:path w="5055870" h="5402580">
                <a:moveTo>
                  <a:pt x="2528316" y="0"/>
                </a:moveTo>
                <a:lnTo>
                  <a:pt x="2481336" y="456"/>
                </a:lnTo>
                <a:lnTo>
                  <a:pt x="2434564" y="1821"/>
                </a:lnTo>
                <a:lnTo>
                  <a:pt x="2388009" y="4086"/>
                </a:lnTo>
                <a:lnTo>
                  <a:pt x="2341676" y="7244"/>
                </a:lnTo>
                <a:lnTo>
                  <a:pt x="2295573" y="11285"/>
                </a:lnTo>
                <a:lnTo>
                  <a:pt x="2249709" y="16204"/>
                </a:lnTo>
                <a:lnTo>
                  <a:pt x="2204089" y="21991"/>
                </a:lnTo>
                <a:lnTo>
                  <a:pt x="2158722" y="28639"/>
                </a:lnTo>
                <a:lnTo>
                  <a:pt x="2113615" y="36140"/>
                </a:lnTo>
                <a:lnTo>
                  <a:pt x="2068775" y="44486"/>
                </a:lnTo>
                <a:lnTo>
                  <a:pt x="2024209" y="53669"/>
                </a:lnTo>
                <a:lnTo>
                  <a:pt x="1979926" y="63681"/>
                </a:lnTo>
                <a:lnTo>
                  <a:pt x="1935931" y="74515"/>
                </a:lnTo>
                <a:lnTo>
                  <a:pt x="1892234" y="86162"/>
                </a:lnTo>
                <a:lnTo>
                  <a:pt x="1848841" y="98615"/>
                </a:lnTo>
                <a:lnTo>
                  <a:pt x="1805759" y="111866"/>
                </a:lnTo>
                <a:lnTo>
                  <a:pt x="1762996" y="125906"/>
                </a:lnTo>
                <a:lnTo>
                  <a:pt x="1720559" y="140729"/>
                </a:lnTo>
                <a:lnTo>
                  <a:pt x="1678456" y="156325"/>
                </a:lnTo>
                <a:lnTo>
                  <a:pt x="1636694" y="172688"/>
                </a:lnTo>
                <a:lnTo>
                  <a:pt x="1595280" y="189809"/>
                </a:lnTo>
                <a:lnTo>
                  <a:pt x="1554222" y="207680"/>
                </a:lnTo>
                <a:lnTo>
                  <a:pt x="1513527" y="226294"/>
                </a:lnTo>
                <a:lnTo>
                  <a:pt x="1473202" y="245642"/>
                </a:lnTo>
                <a:lnTo>
                  <a:pt x="1433256" y="265717"/>
                </a:lnTo>
                <a:lnTo>
                  <a:pt x="1393694" y="286512"/>
                </a:lnTo>
                <a:lnTo>
                  <a:pt x="1354525" y="308017"/>
                </a:lnTo>
                <a:lnTo>
                  <a:pt x="1315756" y="330225"/>
                </a:lnTo>
                <a:lnTo>
                  <a:pt x="1277395" y="353128"/>
                </a:lnTo>
                <a:lnTo>
                  <a:pt x="1239448" y="376719"/>
                </a:lnTo>
                <a:lnTo>
                  <a:pt x="1201923" y="400989"/>
                </a:lnTo>
                <a:lnTo>
                  <a:pt x="1164828" y="425930"/>
                </a:lnTo>
                <a:lnTo>
                  <a:pt x="1128169" y="451536"/>
                </a:lnTo>
                <a:lnTo>
                  <a:pt x="1091955" y="477797"/>
                </a:lnTo>
                <a:lnTo>
                  <a:pt x="1056192" y="504706"/>
                </a:lnTo>
                <a:lnTo>
                  <a:pt x="1020888" y="532255"/>
                </a:lnTo>
                <a:lnTo>
                  <a:pt x="986051" y="560436"/>
                </a:lnTo>
                <a:lnTo>
                  <a:pt x="951687" y="589241"/>
                </a:lnTo>
                <a:lnTo>
                  <a:pt x="917804" y="618663"/>
                </a:lnTo>
                <a:lnTo>
                  <a:pt x="884410" y="648693"/>
                </a:lnTo>
                <a:lnTo>
                  <a:pt x="851511" y="679323"/>
                </a:lnTo>
                <a:lnTo>
                  <a:pt x="819116" y="710547"/>
                </a:lnTo>
                <a:lnTo>
                  <a:pt x="787231" y="742355"/>
                </a:lnTo>
                <a:lnTo>
                  <a:pt x="755865" y="774740"/>
                </a:lnTo>
                <a:lnTo>
                  <a:pt x="725023" y="807694"/>
                </a:lnTo>
                <a:lnTo>
                  <a:pt x="694714" y="841209"/>
                </a:lnTo>
                <a:lnTo>
                  <a:pt x="664946" y="875277"/>
                </a:lnTo>
                <a:lnTo>
                  <a:pt x="635725" y="909891"/>
                </a:lnTo>
                <a:lnTo>
                  <a:pt x="607058" y="945042"/>
                </a:lnTo>
                <a:lnTo>
                  <a:pt x="578954" y="980723"/>
                </a:lnTo>
                <a:lnTo>
                  <a:pt x="551419" y="1016926"/>
                </a:lnTo>
                <a:lnTo>
                  <a:pt x="524461" y="1053642"/>
                </a:lnTo>
                <a:lnTo>
                  <a:pt x="498088" y="1090864"/>
                </a:lnTo>
                <a:lnTo>
                  <a:pt x="472306" y="1128585"/>
                </a:lnTo>
                <a:lnTo>
                  <a:pt x="447124" y="1166795"/>
                </a:lnTo>
                <a:lnTo>
                  <a:pt x="422547" y="1205488"/>
                </a:lnTo>
                <a:lnTo>
                  <a:pt x="398585" y="1244655"/>
                </a:lnTo>
                <a:lnTo>
                  <a:pt x="375244" y="1284289"/>
                </a:lnTo>
                <a:lnTo>
                  <a:pt x="352531" y="1324381"/>
                </a:lnTo>
                <a:lnTo>
                  <a:pt x="330454" y="1364924"/>
                </a:lnTo>
                <a:lnTo>
                  <a:pt x="309020" y="1405910"/>
                </a:lnTo>
                <a:lnTo>
                  <a:pt x="288238" y="1447331"/>
                </a:lnTo>
                <a:lnTo>
                  <a:pt x="268113" y="1489179"/>
                </a:lnTo>
                <a:lnTo>
                  <a:pt x="248653" y="1531446"/>
                </a:lnTo>
                <a:lnTo>
                  <a:pt x="229867" y="1574124"/>
                </a:lnTo>
                <a:lnTo>
                  <a:pt x="211760" y="1617206"/>
                </a:lnTo>
                <a:lnTo>
                  <a:pt x="194342" y="1660683"/>
                </a:lnTo>
                <a:lnTo>
                  <a:pt x="177618" y="1704548"/>
                </a:lnTo>
                <a:lnTo>
                  <a:pt x="161596" y="1748793"/>
                </a:lnTo>
                <a:lnTo>
                  <a:pt x="146284" y="1793409"/>
                </a:lnTo>
                <a:lnTo>
                  <a:pt x="131689" y="1838390"/>
                </a:lnTo>
                <a:lnTo>
                  <a:pt x="117818" y="1883726"/>
                </a:lnTo>
                <a:lnTo>
                  <a:pt x="104680" y="1929411"/>
                </a:lnTo>
                <a:lnTo>
                  <a:pt x="92280" y="1975436"/>
                </a:lnTo>
                <a:lnTo>
                  <a:pt x="80627" y="2021794"/>
                </a:lnTo>
                <a:lnTo>
                  <a:pt x="69728" y="2068476"/>
                </a:lnTo>
                <a:lnTo>
                  <a:pt x="59590" y="2115475"/>
                </a:lnTo>
                <a:lnTo>
                  <a:pt x="50221" y="2162782"/>
                </a:lnTo>
                <a:lnTo>
                  <a:pt x="41628" y="2210391"/>
                </a:lnTo>
                <a:lnTo>
                  <a:pt x="33818" y="2258292"/>
                </a:lnTo>
                <a:lnTo>
                  <a:pt x="26799" y="2306479"/>
                </a:lnTo>
                <a:lnTo>
                  <a:pt x="20578" y="2354943"/>
                </a:lnTo>
                <a:lnTo>
                  <a:pt x="15163" y="2403676"/>
                </a:lnTo>
                <a:lnTo>
                  <a:pt x="10560" y="2452671"/>
                </a:lnTo>
                <a:lnTo>
                  <a:pt x="6778" y="2501919"/>
                </a:lnTo>
                <a:lnTo>
                  <a:pt x="3823" y="2551413"/>
                </a:lnTo>
                <a:lnTo>
                  <a:pt x="1704" y="2601144"/>
                </a:lnTo>
                <a:lnTo>
                  <a:pt x="427" y="2651106"/>
                </a:lnTo>
                <a:lnTo>
                  <a:pt x="0" y="2701290"/>
                </a:lnTo>
                <a:lnTo>
                  <a:pt x="427" y="2751473"/>
                </a:lnTo>
                <a:lnTo>
                  <a:pt x="1704" y="2801435"/>
                </a:lnTo>
                <a:lnTo>
                  <a:pt x="3823" y="2851166"/>
                </a:lnTo>
                <a:lnTo>
                  <a:pt x="6778" y="2900660"/>
                </a:lnTo>
                <a:lnTo>
                  <a:pt x="10560" y="2949908"/>
                </a:lnTo>
                <a:lnTo>
                  <a:pt x="15163" y="2998903"/>
                </a:lnTo>
                <a:lnTo>
                  <a:pt x="20578" y="3047636"/>
                </a:lnTo>
                <a:lnTo>
                  <a:pt x="26799" y="3096100"/>
                </a:lnTo>
                <a:lnTo>
                  <a:pt x="33818" y="3144287"/>
                </a:lnTo>
                <a:lnTo>
                  <a:pt x="41628" y="3192188"/>
                </a:lnTo>
                <a:lnTo>
                  <a:pt x="50221" y="3239797"/>
                </a:lnTo>
                <a:lnTo>
                  <a:pt x="59590" y="3287104"/>
                </a:lnTo>
                <a:lnTo>
                  <a:pt x="69728" y="3334103"/>
                </a:lnTo>
                <a:lnTo>
                  <a:pt x="80627" y="3380785"/>
                </a:lnTo>
                <a:lnTo>
                  <a:pt x="92280" y="3427143"/>
                </a:lnTo>
                <a:lnTo>
                  <a:pt x="104680" y="3473168"/>
                </a:lnTo>
                <a:lnTo>
                  <a:pt x="117818" y="3518853"/>
                </a:lnTo>
                <a:lnTo>
                  <a:pt x="131689" y="3564189"/>
                </a:lnTo>
                <a:lnTo>
                  <a:pt x="146284" y="3609170"/>
                </a:lnTo>
                <a:lnTo>
                  <a:pt x="161596" y="3653786"/>
                </a:lnTo>
                <a:lnTo>
                  <a:pt x="177618" y="3698031"/>
                </a:lnTo>
                <a:lnTo>
                  <a:pt x="194342" y="3741896"/>
                </a:lnTo>
                <a:lnTo>
                  <a:pt x="211760" y="3785373"/>
                </a:lnTo>
                <a:lnTo>
                  <a:pt x="229867" y="3828455"/>
                </a:lnTo>
                <a:lnTo>
                  <a:pt x="248653" y="3871133"/>
                </a:lnTo>
                <a:lnTo>
                  <a:pt x="268113" y="3913400"/>
                </a:lnTo>
                <a:lnTo>
                  <a:pt x="288238" y="3955248"/>
                </a:lnTo>
                <a:lnTo>
                  <a:pt x="309020" y="3996669"/>
                </a:lnTo>
                <a:lnTo>
                  <a:pt x="330454" y="4037655"/>
                </a:lnTo>
                <a:lnTo>
                  <a:pt x="352531" y="4078198"/>
                </a:lnTo>
                <a:lnTo>
                  <a:pt x="375244" y="4118290"/>
                </a:lnTo>
                <a:lnTo>
                  <a:pt x="398585" y="4157924"/>
                </a:lnTo>
                <a:lnTo>
                  <a:pt x="422547" y="4197091"/>
                </a:lnTo>
                <a:lnTo>
                  <a:pt x="447124" y="4235784"/>
                </a:lnTo>
                <a:lnTo>
                  <a:pt x="472306" y="4273994"/>
                </a:lnTo>
                <a:lnTo>
                  <a:pt x="498088" y="4311715"/>
                </a:lnTo>
                <a:lnTo>
                  <a:pt x="524461" y="4348937"/>
                </a:lnTo>
                <a:lnTo>
                  <a:pt x="551419" y="4385653"/>
                </a:lnTo>
                <a:lnTo>
                  <a:pt x="578954" y="4421856"/>
                </a:lnTo>
                <a:lnTo>
                  <a:pt x="607058" y="4457537"/>
                </a:lnTo>
                <a:lnTo>
                  <a:pt x="635725" y="4492688"/>
                </a:lnTo>
                <a:lnTo>
                  <a:pt x="664946" y="4527302"/>
                </a:lnTo>
                <a:lnTo>
                  <a:pt x="694714" y="4561370"/>
                </a:lnTo>
                <a:lnTo>
                  <a:pt x="725023" y="4594885"/>
                </a:lnTo>
                <a:lnTo>
                  <a:pt x="755865" y="4627839"/>
                </a:lnTo>
                <a:lnTo>
                  <a:pt x="787231" y="4660224"/>
                </a:lnTo>
                <a:lnTo>
                  <a:pt x="819116" y="4692032"/>
                </a:lnTo>
                <a:lnTo>
                  <a:pt x="851511" y="4723256"/>
                </a:lnTo>
                <a:lnTo>
                  <a:pt x="884410" y="4753886"/>
                </a:lnTo>
                <a:lnTo>
                  <a:pt x="917804" y="4783916"/>
                </a:lnTo>
                <a:lnTo>
                  <a:pt x="951687" y="4813338"/>
                </a:lnTo>
                <a:lnTo>
                  <a:pt x="986051" y="4842143"/>
                </a:lnTo>
                <a:lnTo>
                  <a:pt x="1020888" y="4870324"/>
                </a:lnTo>
                <a:lnTo>
                  <a:pt x="1056192" y="4897873"/>
                </a:lnTo>
                <a:lnTo>
                  <a:pt x="1091955" y="4924782"/>
                </a:lnTo>
                <a:lnTo>
                  <a:pt x="1128169" y="4951043"/>
                </a:lnTo>
                <a:lnTo>
                  <a:pt x="1164828" y="4976649"/>
                </a:lnTo>
                <a:lnTo>
                  <a:pt x="1201923" y="5001590"/>
                </a:lnTo>
                <a:lnTo>
                  <a:pt x="1239448" y="5025860"/>
                </a:lnTo>
                <a:lnTo>
                  <a:pt x="1277395" y="5049451"/>
                </a:lnTo>
                <a:lnTo>
                  <a:pt x="1315756" y="5072354"/>
                </a:lnTo>
                <a:lnTo>
                  <a:pt x="1354525" y="5094562"/>
                </a:lnTo>
                <a:lnTo>
                  <a:pt x="1393694" y="5116067"/>
                </a:lnTo>
                <a:lnTo>
                  <a:pt x="1433256" y="5136862"/>
                </a:lnTo>
                <a:lnTo>
                  <a:pt x="1473202" y="5156937"/>
                </a:lnTo>
                <a:lnTo>
                  <a:pt x="1513527" y="5176285"/>
                </a:lnTo>
                <a:lnTo>
                  <a:pt x="1554222" y="5194899"/>
                </a:lnTo>
                <a:lnTo>
                  <a:pt x="1595280" y="5212770"/>
                </a:lnTo>
                <a:lnTo>
                  <a:pt x="1636694" y="5229891"/>
                </a:lnTo>
                <a:lnTo>
                  <a:pt x="1678456" y="5246254"/>
                </a:lnTo>
                <a:lnTo>
                  <a:pt x="1720559" y="5261850"/>
                </a:lnTo>
                <a:lnTo>
                  <a:pt x="1762996" y="5276673"/>
                </a:lnTo>
                <a:lnTo>
                  <a:pt x="1805759" y="5290713"/>
                </a:lnTo>
                <a:lnTo>
                  <a:pt x="1848841" y="5303964"/>
                </a:lnTo>
                <a:lnTo>
                  <a:pt x="1892234" y="5316417"/>
                </a:lnTo>
                <a:lnTo>
                  <a:pt x="1935931" y="5328064"/>
                </a:lnTo>
                <a:lnTo>
                  <a:pt x="1979926" y="5338898"/>
                </a:lnTo>
                <a:lnTo>
                  <a:pt x="2024209" y="5348910"/>
                </a:lnTo>
                <a:lnTo>
                  <a:pt x="2068775" y="5358093"/>
                </a:lnTo>
                <a:lnTo>
                  <a:pt x="2113615" y="5366439"/>
                </a:lnTo>
                <a:lnTo>
                  <a:pt x="2158722" y="5373940"/>
                </a:lnTo>
                <a:lnTo>
                  <a:pt x="2204089" y="5380588"/>
                </a:lnTo>
                <a:lnTo>
                  <a:pt x="2249709" y="5386375"/>
                </a:lnTo>
                <a:lnTo>
                  <a:pt x="2295573" y="5391294"/>
                </a:lnTo>
                <a:lnTo>
                  <a:pt x="2341676" y="5395335"/>
                </a:lnTo>
                <a:lnTo>
                  <a:pt x="2388009" y="5398493"/>
                </a:lnTo>
                <a:lnTo>
                  <a:pt x="2434564" y="5400758"/>
                </a:lnTo>
                <a:lnTo>
                  <a:pt x="2481336" y="5402123"/>
                </a:lnTo>
                <a:lnTo>
                  <a:pt x="2528316" y="5402580"/>
                </a:lnTo>
                <a:lnTo>
                  <a:pt x="2575269" y="5402123"/>
                </a:lnTo>
                <a:lnTo>
                  <a:pt x="2622016" y="5400758"/>
                </a:lnTo>
                <a:lnTo>
                  <a:pt x="2668547" y="5398493"/>
                </a:lnTo>
                <a:lnTo>
                  <a:pt x="2714855" y="5395335"/>
                </a:lnTo>
                <a:lnTo>
                  <a:pt x="2760934" y="5391294"/>
                </a:lnTo>
                <a:lnTo>
                  <a:pt x="2806776" y="5386375"/>
                </a:lnTo>
                <a:lnTo>
                  <a:pt x="2852373" y="5380588"/>
                </a:lnTo>
                <a:lnTo>
                  <a:pt x="2897718" y="5373940"/>
                </a:lnTo>
                <a:lnTo>
                  <a:pt x="2942804" y="5366439"/>
                </a:lnTo>
                <a:lnTo>
                  <a:pt x="2987624" y="5358093"/>
                </a:lnTo>
                <a:lnTo>
                  <a:pt x="3032169" y="5348910"/>
                </a:lnTo>
                <a:lnTo>
                  <a:pt x="3076432" y="5338898"/>
                </a:lnTo>
                <a:lnTo>
                  <a:pt x="3120407" y="5328064"/>
                </a:lnTo>
                <a:lnTo>
                  <a:pt x="3164086" y="5316417"/>
                </a:lnTo>
                <a:lnTo>
                  <a:pt x="3207461" y="5303964"/>
                </a:lnTo>
                <a:lnTo>
                  <a:pt x="3250525" y="5290713"/>
                </a:lnTo>
                <a:lnTo>
                  <a:pt x="3293270" y="5276673"/>
                </a:lnTo>
                <a:lnTo>
                  <a:pt x="3335690" y="5261850"/>
                </a:lnTo>
                <a:lnTo>
                  <a:pt x="3377777" y="5246254"/>
                </a:lnTo>
                <a:lnTo>
                  <a:pt x="3419523" y="5229891"/>
                </a:lnTo>
                <a:lnTo>
                  <a:pt x="3460922" y="5212770"/>
                </a:lnTo>
                <a:lnTo>
                  <a:pt x="3501965" y="5194899"/>
                </a:lnTo>
                <a:lnTo>
                  <a:pt x="3542645" y="5176285"/>
                </a:lnTo>
                <a:lnTo>
                  <a:pt x="3582956" y="5156937"/>
                </a:lnTo>
                <a:lnTo>
                  <a:pt x="3622889" y="5136862"/>
                </a:lnTo>
                <a:lnTo>
                  <a:pt x="3662437" y="5116067"/>
                </a:lnTo>
                <a:lnTo>
                  <a:pt x="3701593" y="5094562"/>
                </a:lnTo>
                <a:lnTo>
                  <a:pt x="3740349" y="5072354"/>
                </a:lnTo>
                <a:lnTo>
                  <a:pt x="3778699" y="5049451"/>
                </a:lnTo>
                <a:lnTo>
                  <a:pt x="3816634" y="5025860"/>
                </a:lnTo>
                <a:lnTo>
                  <a:pt x="3854148" y="5001590"/>
                </a:lnTo>
                <a:lnTo>
                  <a:pt x="3891232" y="4976649"/>
                </a:lnTo>
                <a:lnTo>
                  <a:pt x="3927880" y="4951043"/>
                </a:lnTo>
                <a:lnTo>
                  <a:pt x="3964085" y="4924782"/>
                </a:lnTo>
                <a:lnTo>
                  <a:pt x="3999838" y="4897873"/>
                </a:lnTo>
                <a:lnTo>
                  <a:pt x="4035132" y="4870324"/>
                </a:lnTo>
                <a:lnTo>
                  <a:pt x="4069960" y="4842143"/>
                </a:lnTo>
                <a:lnTo>
                  <a:pt x="4104315" y="4813338"/>
                </a:lnTo>
                <a:lnTo>
                  <a:pt x="4138190" y="4783916"/>
                </a:lnTo>
                <a:lnTo>
                  <a:pt x="4171576" y="4753886"/>
                </a:lnTo>
                <a:lnTo>
                  <a:pt x="4204467" y="4723256"/>
                </a:lnTo>
                <a:lnTo>
                  <a:pt x="4236854" y="4692032"/>
                </a:lnTo>
                <a:lnTo>
                  <a:pt x="4268732" y="4660224"/>
                </a:lnTo>
                <a:lnTo>
                  <a:pt x="4300092" y="4627839"/>
                </a:lnTo>
                <a:lnTo>
                  <a:pt x="4330927" y="4594885"/>
                </a:lnTo>
                <a:lnTo>
                  <a:pt x="4361229" y="4561370"/>
                </a:lnTo>
                <a:lnTo>
                  <a:pt x="4390992" y="4527302"/>
                </a:lnTo>
                <a:lnTo>
                  <a:pt x="4420208" y="4492688"/>
                </a:lnTo>
                <a:lnTo>
                  <a:pt x="4448869" y="4457537"/>
                </a:lnTo>
                <a:lnTo>
                  <a:pt x="4476968" y="4421856"/>
                </a:lnTo>
                <a:lnTo>
                  <a:pt x="4504497" y="4385653"/>
                </a:lnTo>
                <a:lnTo>
                  <a:pt x="4531451" y="4348937"/>
                </a:lnTo>
                <a:lnTo>
                  <a:pt x="4557820" y="4311715"/>
                </a:lnTo>
                <a:lnTo>
                  <a:pt x="4583597" y="4273994"/>
                </a:lnTo>
                <a:lnTo>
                  <a:pt x="4608776" y="4235784"/>
                </a:lnTo>
                <a:lnTo>
                  <a:pt x="4633349" y="4197091"/>
                </a:lnTo>
                <a:lnTo>
                  <a:pt x="4657307" y="4157924"/>
                </a:lnTo>
                <a:lnTo>
                  <a:pt x="4680646" y="4118290"/>
                </a:lnTo>
                <a:lnTo>
                  <a:pt x="4703355" y="4078198"/>
                </a:lnTo>
                <a:lnTo>
                  <a:pt x="4725429" y="4037655"/>
                </a:lnTo>
                <a:lnTo>
                  <a:pt x="4746860" y="3996669"/>
                </a:lnTo>
                <a:lnTo>
                  <a:pt x="4767640" y="3955248"/>
                </a:lnTo>
                <a:lnTo>
                  <a:pt x="4787763" y="3913400"/>
                </a:lnTo>
                <a:lnTo>
                  <a:pt x="4807220" y="3871133"/>
                </a:lnTo>
                <a:lnTo>
                  <a:pt x="4826005" y="3828455"/>
                </a:lnTo>
                <a:lnTo>
                  <a:pt x="4844109" y="3785373"/>
                </a:lnTo>
                <a:lnTo>
                  <a:pt x="4861526" y="3741896"/>
                </a:lnTo>
                <a:lnTo>
                  <a:pt x="4878249" y="3698031"/>
                </a:lnTo>
                <a:lnTo>
                  <a:pt x="4894269" y="3653786"/>
                </a:lnTo>
                <a:lnTo>
                  <a:pt x="4909580" y="3609170"/>
                </a:lnTo>
                <a:lnTo>
                  <a:pt x="4924174" y="3564189"/>
                </a:lnTo>
                <a:lnTo>
                  <a:pt x="4938043" y="3518853"/>
                </a:lnTo>
                <a:lnTo>
                  <a:pt x="4951181" y="3473168"/>
                </a:lnTo>
                <a:lnTo>
                  <a:pt x="4963580" y="3427143"/>
                </a:lnTo>
                <a:lnTo>
                  <a:pt x="4975232" y="3380785"/>
                </a:lnTo>
                <a:lnTo>
                  <a:pt x="4986131" y="3334103"/>
                </a:lnTo>
                <a:lnTo>
                  <a:pt x="4996268" y="3287104"/>
                </a:lnTo>
                <a:lnTo>
                  <a:pt x="5005637" y="3239797"/>
                </a:lnTo>
                <a:lnTo>
                  <a:pt x="5014230" y="3192188"/>
                </a:lnTo>
                <a:lnTo>
                  <a:pt x="5022039" y="3144287"/>
                </a:lnTo>
                <a:lnTo>
                  <a:pt x="5029058" y="3096100"/>
                </a:lnTo>
                <a:lnTo>
                  <a:pt x="5035279" y="3047636"/>
                </a:lnTo>
                <a:lnTo>
                  <a:pt x="5040694" y="2998903"/>
                </a:lnTo>
                <a:lnTo>
                  <a:pt x="5045296" y="2949908"/>
                </a:lnTo>
                <a:lnTo>
                  <a:pt x="5049078" y="2900660"/>
                </a:lnTo>
                <a:lnTo>
                  <a:pt x="5052033" y="2851166"/>
                </a:lnTo>
                <a:lnTo>
                  <a:pt x="5054152" y="2801435"/>
                </a:lnTo>
                <a:lnTo>
                  <a:pt x="5055429" y="2751473"/>
                </a:lnTo>
                <a:lnTo>
                  <a:pt x="5055857" y="2701289"/>
                </a:lnTo>
                <a:lnTo>
                  <a:pt x="5055429" y="2651106"/>
                </a:lnTo>
                <a:lnTo>
                  <a:pt x="5054152" y="2601144"/>
                </a:lnTo>
                <a:lnTo>
                  <a:pt x="5052033" y="2551413"/>
                </a:lnTo>
                <a:lnTo>
                  <a:pt x="5049078" y="2501919"/>
                </a:lnTo>
                <a:lnTo>
                  <a:pt x="5045296" y="2452671"/>
                </a:lnTo>
                <a:lnTo>
                  <a:pt x="5040694" y="2403676"/>
                </a:lnTo>
                <a:lnTo>
                  <a:pt x="5035279" y="2354943"/>
                </a:lnTo>
                <a:lnTo>
                  <a:pt x="5029058" y="2306479"/>
                </a:lnTo>
                <a:lnTo>
                  <a:pt x="5022039" y="2258292"/>
                </a:lnTo>
                <a:lnTo>
                  <a:pt x="5014230" y="2210391"/>
                </a:lnTo>
                <a:lnTo>
                  <a:pt x="5005637" y="2162782"/>
                </a:lnTo>
                <a:lnTo>
                  <a:pt x="4996268" y="2115475"/>
                </a:lnTo>
                <a:lnTo>
                  <a:pt x="4986131" y="2068476"/>
                </a:lnTo>
                <a:lnTo>
                  <a:pt x="4975232" y="2021794"/>
                </a:lnTo>
                <a:lnTo>
                  <a:pt x="4963580" y="1975436"/>
                </a:lnTo>
                <a:lnTo>
                  <a:pt x="4951181" y="1929411"/>
                </a:lnTo>
                <a:lnTo>
                  <a:pt x="4938043" y="1883726"/>
                </a:lnTo>
                <a:lnTo>
                  <a:pt x="4924174" y="1838390"/>
                </a:lnTo>
                <a:lnTo>
                  <a:pt x="4909580" y="1793409"/>
                </a:lnTo>
                <a:lnTo>
                  <a:pt x="4894269" y="1748793"/>
                </a:lnTo>
                <a:lnTo>
                  <a:pt x="4878249" y="1704548"/>
                </a:lnTo>
                <a:lnTo>
                  <a:pt x="4861526" y="1660683"/>
                </a:lnTo>
                <a:lnTo>
                  <a:pt x="4844109" y="1617206"/>
                </a:lnTo>
                <a:lnTo>
                  <a:pt x="4826005" y="1574124"/>
                </a:lnTo>
                <a:lnTo>
                  <a:pt x="4807220" y="1531446"/>
                </a:lnTo>
                <a:lnTo>
                  <a:pt x="4787763" y="1489179"/>
                </a:lnTo>
                <a:lnTo>
                  <a:pt x="4767640" y="1447331"/>
                </a:lnTo>
                <a:lnTo>
                  <a:pt x="4746860" y="1405910"/>
                </a:lnTo>
                <a:lnTo>
                  <a:pt x="4725429" y="1364924"/>
                </a:lnTo>
                <a:lnTo>
                  <a:pt x="4703355" y="1324381"/>
                </a:lnTo>
                <a:lnTo>
                  <a:pt x="4680646" y="1284289"/>
                </a:lnTo>
                <a:lnTo>
                  <a:pt x="4657307" y="1244655"/>
                </a:lnTo>
                <a:lnTo>
                  <a:pt x="4633349" y="1205488"/>
                </a:lnTo>
                <a:lnTo>
                  <a:pt x="4608776" y="1166795"/>
                </a:lnTo>
                <a:lnTo>
                  <a:pt x="4583597" y="1128585"/>
                </a:lnTo>
                <a:lnTo>
                  <a:pt x="4557820" y="1090864"/>
                </a:lnTo>
                <a:lnTo>
                  <a:pt x="4531451" y="1053642"/>
                </a:lnTo>
                <a:lnTo>
                  <a:pt x="4504497" y="1016926"/>
                </a:lnTo>
                <a:lnTo>
                  <a:pt x="4476968" y="980723"/>
                </a:lnTo>
                <a:lnTo>
                  <a:pt x="4448869" y="945042"/>
                </a:lnTo>
                <a:lnTo>
                  <a:pt x="4420208" y="909891"/>
                </a:lnTo>
                <a:lnTo>
                  <a:pt x="4390992" y="875277"/>
                </a:lnTo>
                <a:lnTo>
                  <a:pt x="4361229" y="841209"/>
                </a:lnTo>
                <a:lnTo>
                  <a:pt x="4330927" y="807694"/>
                </a:lnTo>
                <a:lnTo>
                  <a:pt x="4300092" y="774740"/>
                </a:lnTo>
                <a:lnTo>
                  <a:pt x="4268732" y="742355"/>
                </a:lnTo>
                <a:lnTo>
                  <a:pt x="4236854" y="710547"/>
                </a:lnTo>
                <a:lnTo>
                  <a:pt x="4204467" y="679323"/>
                </a:lnTo>
                <a:lnTo>
                  <a:pt x="4171576" y="648693"/>
                </a:lnTo>
                <a:lnTo>
                  <a:pt x="4138190" y="618663"/>
                </a:lnTo>
                <a:lnTo>
                  <a:pt x="4104315" y="589241"/>
                </a:lnTo>
                <a:lnTo>
                  <a:pt x="4069960" y="560436"/>
                </a:lnTo>
                <a:lnTo>
                  <a:pt x="4035132" y="532255"/>
                </a:lnTo>
                <a:lnTo>
                  <a:pt x="3999838" y="504706"/>
                </a:lnTo>
                <a:lnTo>
                  <a:pt x="3964085" y="477797"/>
                </a:lnTo>
                <a:lnTo>
                  <a:pt x="3927880" y="451536"/>
                </a:lnTo>
                <a:lnTo>
                  <a:pt x="3891232" y="425930"/>
                </a:lnTo>
                <a:lnTo>
                  <a:pt x="3854148" y="400989"/>
                </a:lnTo>
                <a:lnTo>
                  <a:pt x="3816634" y="376719"/>
                </a:lnTo>
                <a:lnTo>
                  <a:pt x="3778699" y="353128"/>
                </a:lnTo>
                <a:lnTo>
                  <a:pt x="3740349" y="330225"/>
                </a:lnTo>
                <a:lnTo>
                  <a:pt x="3701593" y="308017"/>
                </a:lnTo>
                <a:lnTo>
                  <a:pt x="3662437" y="286512"/>
                </a:lnTo>
                <a:lnTo>
                  <a:pt x="3622889" y="265717"/>
                </a:lnTo>
                <a:lnTo>
                  <a:pt x="3582956" y="245642"/>
                </a:lnTo>
                <a:lnTo>
                  <a:pt x="3542645" y="226294"/>
                </a:lnTo>
                <a:lnTo>
                  <a:pt x="3501965" y="207680"/>
                </a:lnTo>
                <a:lnTo>
                  <a:pt x="3460922" y="189809"/>
                </a:lnTo>
                <a:lnTo>
                  <a:pt x="3419523" y="172688"/>
                </a:lnTo>
                <a:lnTo>
                  <a:pt x="3377777" y="156325"/>
                </a:lnTo>
                <a:lnTo>
                  <a:pt x="3335690" y="140729"/>
                </a:lnTo>
                <a:lnTo>
                  <a:pt x="3293270" y="125906"/>
                </a:lnTo>
                <a:lnTo>
                  <a:pt x="3250525" y="111866"/>
                </a:lnTo>
                <a:lnTo>
                  <a:pt x="3207461" y="98615"/>
                </a:lnTo>
                <a:lnTo>
                  <a:pt x="3164086" y="86162"/>
                </a:lnTo>
                <a:lnTo>
                  <a:pt x="3120407" y="74515"/>
                </a:lnTo>
                <a:lnTo>
                  <a:pt x="3076432" y="63681"/>
                </a:lnTo>
                <a:lnTo>
                  <a:pt x="3032169" y="53669"/>
                </a:lnTo>
                <a:lnTo>
                  <a:pt x="2987624" y="44486"/>
                </a:lnTo>
                <a:lnTo>
                  <a:pt x="2942804" y="36140"/>
                </a:lnTo>
                <a:lnTo>
                  <a:pt x="2897718" y="28639"/>
                </a:lnTo>
                <a:lnTo>
                  <a:pt x="2852373" y="21991"/>
                </a:lnTo>
                <a:lnTo>
                  <a:pt x="2806776" y="16204"/>
                </a:lnTo>
                <a:lnTo>
                  <a:pt x="2760934" y="11285"/>
                </a:lnTo>
                <a:lnTo>
                  <a:pt x="2714855" y="7244"/>
                </a:lnTo>
                <a:lnTo>
                  <a:pt x="2668547" y="4086"/>
                </a:lnTo>
                <a:lnTo>
                  <a:pt x="2622016" y="1821"/>
                </a:lnTo>
                <a:lnTo>
                  <a:pt x="2575269" y="456"/>
                </a:lnTo>
                <a:lnTo>
                  <a:pt x="2528316" y="0"/>
                </a:lnTo>
                <a:close/>
              </a:path>
            </a:pathLst>
          </a:custGeom>
          <a:ln w="28574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4613634" y="1865146"/>
            <a:ext cx="2712080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satellite image</a:t>
            </a:r>
            <a:r>
              <a:rPr sz="1634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3635" y="2363751"/>
            <a:ext cx="3504496" cy="3269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natural language</a:t>
            </a:r>
            <a:r>
              <a:rPr sz="1634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  <a:p>
            <a:pPr marL="140624" indent="-129097">
              <a:spcBef>
                <a:spcPts val="5"/>
              </a:spcBef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syntactic pattern</a:t>
            </a:r>
            <a:r>
              <a:rPr sz="1634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recognition</a:t>
            </a:r>
            <a:endParaRPr sz="1634">
              <a:latin typeface="Arial"/>
              <a:cs typeface="Arial"/>
            </a:endParaRPr>
          </a:p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634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engines</a:t>
            </a:r>
            <a:endParaRPr sz="1634">
              <a:latin typeface="Arial"/>
              <a:cs typeface="Arial"/>
            </a:endParaRPr>
          </a:p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634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1634">
              <a:latin typeface="Arial"/>
              <a:cs typeface="Arial"/>
            </a:endParaRPr>
          </a:p>
          <a:p>
            <a:pPr marL="140624" indent="-129097">
              <a:spcBef>
                <a:spcPts val="5"/>
              </a:spcBef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bioinformatics</a:t>
            </a:r>
            <a:endParaRPr sz="1634">
              <a:latin typeface="Arial"/>
              <a:cs typeface="Arial"/>
            </a:endParaRPr>
          </a:p>
          <a:p>
            <a:pPr marL="140624" indent="-129097">
              <a:buChar char="•"/>
              <a:tabLst>
                <a:tab pos="141200" algn="l"/>
              </a:tabLst>
            </a:pP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cheminformatics</a:t>
            </a:r>
            <a:endParaRPr sz="1634">
              <a:latin typeface="Arial"/>
              <a:cs typeface="Arial"/>
            </a:endParaRPr>
          </a:p>
          <a:p>
            <a:pPr marL="140624" indent="-129097">
              <a:spcBef>
                <a:spcPts val="5"/>
              </a:spcBef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stock market</a:t>
            </a:r>
            <a:r>
              <a:rPr sz="1634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634">
              <a:latin typeface="Arial"/>
              <a:cs typeface="Arial"/>
            </a:endParaRPr>
          </a:p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classifying DNA</a:t>
            </a:r>
            <a:r>
              <a:rPr sz="1634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sequences</a:t>
            </a:r>
            <a:endParaRPr sz="1634">
              <a:latin typeface="Arial"/>
              <a:cs typeface="Arial"/>
            </a:endParaRPr>
          </a:p>
          <a:p>
            <a:pPr marL="140624" indent="-129097">
              <a:spcBef>
                <a:spcPts val="5"/>
              </a:spcBef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speech</a:t>
            </a:r>
            <a:r>
              <a:rPr sz="1634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recognition,</a:t>
            </a:r>
            <a:endParaRPr sz="1634">
              <a:latin typeface="Arial"/>
              <a:cs typeface="Arial"/>
            </a:endParaRPr>
          </a:p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handwriting</a:t>
            </a: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recognition</a:t>
            </a:r>
            <a:endParaRPr sz="1634">
              <a:latin typeface="Arial"/>
              <a:cs typeface="Arial"/>
            </a:endParaRPr>
          </a:p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object recognition in computer</a:t>
            </a:r>
            <a:r>
              <a:rPr sz="1634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endParaRPr sz="1634">
              <a:latin typeface="Arial"/>
              <a:cs typeface="Arial"/>
            </a:endParaRPr>
          </a:p>
          <a:p>
            <a:pPr marL="140624" indent="-129097">
              <a:spcBef>
                <a:spcPts val="5"/>
              </a:spcBef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game</a:t>
            </a:r>
            <a:r>
              <a:rPr sz="1634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playing</a:t>
            </a:r>
            <a:endParaRPr sz="1634">
              <a:latin typeface="Arial"/>
              <a:cs typeface="Arial"/>
            </a:endParaRPr>
          </a:p>
          <a:p>
            <a:pPr marL="140624" indent="-129097">
              <a:buChar char="•"/>
              <a:tabLst>
                <a:tab pos="141200" algn="l"/>
              </a:tabLst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robot</a:t>
            </a:r>
            <a:r>
              <a:rPr sz="1634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locomotion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6513" y="3504840"/>
            <a:ext cx="633933" cy="207469"/>
          </a:xfrm>
          <a:custGeom>
            <a:avLst/>
            <a:gdLst/>
            <a:ahLst/>
            <a:cxnLst/>
            <a:rect l="l" t="t" r="r" b="b"/>
            <a:pathLst>
              <a:path w="698500" h="228600">
                <a:moveTo>
                  <a:pt x="507492" y="152400"/>
                </a:moveTo>
                <a:lnTo>
                  <a:pt x="507492" y="76200"/>
                </a:lnTo>
                <a:lnTo>
                  <a:pt x="0" y="76200"/>
                </a:lnTo>
                <a:lnTo>
                  <a:pt x="0" y="152400"/>
                </a:lnTo>
                <a:lnTo>
                  <a:pt x="507492" y="152400"/>
                </a:lnTo>
                <a:close/>
              </a:path>
              <a:path w="698500" h="228600">
                <a:moveTo>
                  <a:pt x="697992" y="114300"/>
                </a:moveTo>
                <a:lnTo>
                  <a:pt x="469392" y="0"/>
                </a:lnTo>
                <a:lnTo>
                  <a:pt x="469392" y="76200"/>
                </a:lnTo>
                <a:lnTo>
                  <a:pt x="507492" y="76200"/>
                </a:lnTo>
                <a:lnTo>
                  <a:pt x="507492" y="209550"/>
                </a:lnTo>
                <a:lnTo>
                  <a:pt x="697992" y="114300"/>
                </a:lnTo>
                <a:close/>
              </a:path>
              <a:path w="698500" h="228600">
                <a:moveTo>
                  <a:pt x="507492" y="209550"/>
                </a:moveTo>
                <a:lnTo>
                  <a:pt x="507492" y="152400"/>
                </a:lnTo>
                <a:lnTo>
                  <a:pt x="469392" y="152400"/>
                </a:lnTo>
                <a:lnTo>
                  <a:pt x="469392" y="228600"/>
                </a:lnTo>
                <a:lnTo>
                  <a:pt x="507492" y="20955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955047" y="5398340"/>
            <a:ext cx="351545" cy="351545"/>
          </a:xfrm>
          <a:custGeom>
            <a:avLst/>
            <a:gdLst/>
            <a:ahLst/>
            <a:cxnLst/>
            <a:rect l="l" t="t" r="r" b="b"/>
            <a:pathLst>
              <a:path w="387350" h="387350">
                <a:moveTo>
                  <a:pt x="252602" y="188594"/>
                </a:moveTo>
                <a:lnTo>
                  <a:pt x="198500" y="134492"/>
                </a:lnTo>
                <a:lnTo>
                  <a:pt x="0" y="332993"/>
                </a:lnTo>
                <a:lnTo>
                  <a:pt x="54101" y="387095"/>
                </a:lnTo>
                <a:lnTo>
                  <a:pt x="252602" y="188594"/>
                </a:lnTo>
                <a:close/>
              </a:path>
              <a:path w="387350" h="387350">
                <a:moveTo>
                  <a:pt x="387096" y="0"/>
                </a:moveTo>
                <a:lnTo>
                  <a:pt x="144780" y="80772"/>
                </a:lnTo>
                <a:lnTo>
                  <a:pt x="198500" y="134492"/>
                </a:lnTo>
                <a:lnTo>
                  <a:pt x="225551" y="107441"/>
                </a:lnTo>
                <a:lnTo>
                  <a:pt x="279654" y="161543"/>
                </a:lnTo>
                <a:lnTo>
                  <a:pt x="279654" y="215646"/>
                </a:lnTo>
                <a:lnTo>
                  <a:pt x="306324" y="242315"/>
                </a:lnTo>
                <a:lnTo>
                  <a:pt x="387096" y="0"/>
                </a:lnTo>
                <a:close/>
              </a:path>
              <a:path w="387350" h="387350">
                <a:moveTo>
                  <a:pt x="279654" y="161543"/>
                </a:moveTo>
                <a:lnTo>
                  <a:pt x="225551" y="107441"/>
                </a:lnTo>
                <a:lnTo>
                  <a:pt x="198500" y="134492"/>
                </a:lnTo>
                <a:lnTo>
                  <a:pt x="252602" y="188594"/>
                </a:lnTo>
                <a:lnTo>
                  <a:pt x="279654" y="161543"/>
                </a:lnTo>
                <a:close/>
              </a:path>
              <a:path w="387350" h="387350">
                <a:moveTo>
                  <a:pt x="279654" y="215646"/>
                </a:moveTo>
                <a:lnTo>
                  <a:pt x="279654" y="161543"/>
                </a:lnTo>
                <a:lnTo>
                  <a:pt x="252602" y="188594"/>
                </a:lnTo>
                <a:lnTo>
                  <a:pt x="279654" y="215646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8003445" y="5482019"/>
            <a:ext cx="486976" cy="300830"/>
          </a:xfrm>
          <a:custGeom>
            <a:avLst/>
            <a:gdLst/>
            <a:ahLst/>
            <a:cxnLst/>
            <a:rect l="l" t="t" r="r" b="b"/>
            <a:pathLst>
              <a:path w="536575" h="331470">
                <a:moveTo>
                  <a:pt x="255282" y="15239"/>
                </a:moveTo>
                <a:lnTo>
                  <a:pt x="0" y="0"/>
                </a:lnTo>
                <a:lnTo>
                  <a:pt x="140982" y="213360"/>
                </a:lnTo>
                <a:lnTo>
                  <a:pt x="146303" y="204136"/>
                </a:lnTo>
                <a:lnTo>
                  <a:pt x="146303" y="128015"/>
                </a:lnTo>
                <a:lnTo>
                  <a:pt x="184403" y="61722"/>
                </a:lnTo>
                <a:lnTo>
                  <a:pt x="217448" y="80819"/>
                </a:lnTo>
                <a:lnTo>
                  <a:pt x="255282" y="15239"/>
                </a:lnTo>
                <a:close/>
              </a:path>
              <a:path w="536575" h="331470">
                <a:moveTo>
                  <a:pt x="217448" y="80819"/>
                </a:moveTo>
                <a:lnTo>
                  <a:pt x="184403" y="61722"/>
                </a:lnTo>
                <a:lnTo>
                  <a:pt x="146303" y="128015"/>
                </a:lnTo>
                <a:lnTo>
                  <a:pt x="179238" y="147049"/>
                </a:lnTo>
                <a:lnTo>
                  <a:pt x="217448" y="80819"/>
                </a:lnTo>
                <a:close/>
              </a:path>
              <a:path w="536575" h="331470">
                <a:moveTo>
                  <a:pt x="179238" y="147049"/>
                </a:moveTo>
                <a:lnTo>
                  <a:pt x="146303" y="128015"/>
                </a:lnTo>
                <a:lnTo>
                  <a:pt x="146303" y="204136"/>
                </a:lnTo>
                <a:lnTo>
                  <a:pt x="179238" y="147049"/>
                </a:lnTo>
                <a:close/>
              </a:path>
              <a:path w="536575" h="331470">
                <a:moveTo>
                  <a:pt x="536448" y="265175"/>
                </a:moveTo>
                <a:lnTo>
                  <a:pt x="217448" y="80819"/>
                </a:lnTo>
                <a:lnTo>
                  <a:pt x="179238" y="147049"/>
                </a:lnTo>
                <a:lnTo>
                  <a:pt x="498348" y="331470"/>
                </a:lnTo>
                <a:lnTo>
                  <a:pt x="536448" y="265175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8576751" y="3476486"/>
            <a:ext cx="568234" cy="207469"/>
          </a:xfrm>
          <a:custGeom>
            <a:avLst/>
            <a:gdLst/>
            <a:ahLst/>
            <a:cxnLst/>
            <a:rect l="l" t="t" r="r" b="b"/>
            <a:pathLst>
              <a:path w="626109" h="228600">
                <a:moveTo>
                  <a:pt x="228612" y="76200"/>
                </a:moveTo>
                <a:lnTo>
                  <a:pt x="228612" y="0"/>
                </a:lnTo>
                <a:lnTo>
                  <a:pt x="0" y="114300"/>
                </a:lnTo>
                <a:lnTo>
                  <a:pt x="190500" y="209544"/>
                </a:lnTo>
                <a:lnTo>
                  <a:pt x="190500" y="76200"/>
                </a:lnTo>
                <a:lnTo>
                  <a:pt x="228612" y="76200"/>
                </a:lnTo>
                <a:close/>
              </a:path>
              <a:path w="626109" h="228600">
                <a:moveTo>
                  <a:pt x="625601" y="152400"/>
                </a:moveTo>
                <a:lnTo>
                  <a:pt x="625601" y="76200"/>
                </a:lnTo>
                <a:lnTo>
                  <a:pt x="190500" y="76200"/>
                </a:lnTo>
                <a:lnTo>
                  <a:pt x="190500" y="152400"/>
                </a:lnTo>
                <a:lnTo>
                  <a:pt x="625601" y="152400"/>
                </a:lnTo>
                <a:close/>
              </a:path>
              <a:path w="626109" h="228600">
                <a:moveTo>
                  <a:pt x="228612" y="228600"/>
                </a:moveTo>
                <a:lnTo>
                  <a:pt x="228612" y="152400"/>
                </a:lnTo>
                <a:lnTo>
                  <a:pt x="190500" y="152400"/>
                </a:lnTo>
                <a:lnTo>
                  <a:pt x="190500" y="209544"/>
                </a:lnTo>
                <a:lnTo>
                  <a:pt x="228612" y="22860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8008298" y="1638312"/>
            <a:ext cx="557861" cy="342324"/>
          </a:xfrm>
          <a:custGeom>
            <a:avLst/>
            <a:gdLst/>
            <a:ahLst/>
            <a:cxnLst/>
            <a:rect l="l" t="t" r="r" b="b"/>
            <a:pathLst>
              <a:path w="614679" h="377189">
                <a:moveTo>
                  <a:pt x="178452" y="230120"/>
                </a:moveTo>
                <a:lnTo>
                  <a:pt x="140208" y="163829"/>
                </a:lnTo>
                <a:lnTo>
                  <a:pt x="0" y="377189"/>
                </a:lnTo>
                <a:lnTo>
                  <a:pt x="145529" y="368475"/>
                </a:lnTo>
                <a:lnTo>
                  <a:pt x="145529" y="249173"/>
                </a:lnTo>
                <a:lnTo>
                  <a:pt x="178452" y="230120"/>
                </a:lnTo>
                <a:close/>
              </a:path>
              <a:path w="614679" h="377189">
                <a:moveTo>
                  <a:pt x="216332" y="295779"/>
                </a:moveTo>
                <a:lnTo>
                  <a:pt x="178452" y="230120"/>
                </a:lnTo>
                <a:lnTo>
                  <a:pt x="145529" y="249173"/>
                </a:lnTo>
                <a:lnTo>
                  <a:pt x="183629" y="314705"/>
                </a:lnTo>
                <a:lnTo>
                  <a:pt x="216332" y="295779"/>
                </a:lnTo>
                <a:close/>
              </a:path>
              <a:path w="614679" h="377189">
                <a:moveTo>
                  <a:pt x="254508" y="361949"/>
                </a:moveTo>
                <a:lnTo>
                  <a:pt x="216332" y="295779"/>
                </a:lnTo>
                <a:lnTo>
                  <a:pt x="183629" y="314705"/>
                </a:lnTo>
                <a:lnTo>
                  <a:pt x="145529" y="249173"/>
                </a:lnTo>
                <a:lnTo>
                  <a:pt x="145529" y="368475"/>
                </a:lnTo>
                <a:lnTo>
                  <a:pt x="254508" y="361949"/>
                </a:lnTo>
                <a:close/>
              </a:path>
              <a:path w="614679" h="377189">
                <a:moveTo>
                  <a:pt x="614172" y="65531"/>
                </a:moveTo>
                <a:lnTo>
                  <a:pt x="576072" y="0"/>
                </a:lnTo>
                <a:lnTo>
                  <a:pt x="178452" y="230120"/>
                </a:lnTo>
                <a:lnTo>
                  <a:pt x="216332" y="295779"/>
                </a:lnTo>
                <a:lnTo>
                  <a:pt x="614172" y="65531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936375" y="1578838"/>
            <a:ext cx="425311" cy="425311"/>
          </a:xfrm>
          <a:custGeom>
            <a:avLst/>
            <a:gdLst/>
            <a:ahLst/>
            <a:cxnLst/>
            <a:rect l="l" t="t" r="r" b="b"/>
            <a:pathLst>
              <a:path w="468629" h="468630">
                <a:moveTo>
                  <a:pt x="333628" y="279526"/>
                </a:moveTo>
                <a:lnTo>
                  <a:pt x="54101" y="0"/>
                </a:lnTo>
                <a:lnTo>
                  <a:pt x="0" y="54102"/>
                </a:lnTo>
                <a:lnTo>
                  <a:pt x="279747" y="333155"/>
                </a:lnTo>
                <a:lnTo>
                  <a:pt x="333628" y="279526"/>
                </a:lnTo>
                <a:close/>
              </a:path>
              <a:path w="468629" h="468630">
                <a:moveTo>
                  <a:pt x="360426" y="432335"/>
                </a:moveTo>
                <a:lnTo>
                  <a:pt x="360426" y="306324"/>
                </a:lnTo>
                <a:lnTo>
                  <a:pt x="307085" y="360426"/>
                </a:lnTo>
                <a:lnTo>
                  <a:pt x="279747" y="333155"/>
                </a:lnTo>
                <a:lnTo>
                  <a:pt x="225551" y="387096"/>
                </a:lnTo>
                <a:lnTo>
                  <a:pt x="360426" y="432335"/>
                </a:lnTo>
                <a:close/>
              </a:path>
              <a:path w="468629" h="468630">
                <a:moveTo>
                  <a:pt x="360426" y="306324"/>
                </a:moveTo>
                <a:lnTo>
                  <a:pt x="333628" y="279526"/>
                </a:lnTo>
                <a:lnTo>
                  <a:pt x="279747" y="333155"/>
                </a:lnTo>
                <a:lnTo>
                  <a:pt x="307085" y="360426"/>
                </a:lnTo>
                <a:lnTo>
                  <a:pt x="360426" y="306324"/>
                </a:lnTo>
                <a:close/>
              </a:path>
              <a:path w="468629" h="468630">
                <a:moveTo>
                  <a:pt x="468630" y="468630"/>
                </a:moveTo>
                <a:lnTo>
                  <a:pt x="387857" y="225552"/>
                </a:lnTo>
                <a:lnTo>
                  <a:pt x="333628" y="279526"/>
                </a:lnTo>
                <a:lnTo>
                  <a:pt x="360426" y="306324"/>
                </a:lnTo>
                <a:lnTo>
                  <a:pt x="360426" y="432335"/>
                </a:lnTo>
                <a:lnTo>
                  <a:pt x="468630" y="46863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2058781" y="1476487"/>
            <a:ext cx="2014754" cy="287559"/>
          </a:xfrm>
          <a:prstGeom prst="rect">
            <a:avLst/>
          </a:prstGeom>
          <a:solidFill>
            <a:srgbClr val="99CC00"/>
          </a:solidFill>
          <a:ln w="28575">
            <a:solidFill>
              <a:srgbClr val="808000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>
              <a:spcBef>
                <a:spcPts val="281"/>
              </a:spcBef>
            </a:pPr>
            <a:r>
              <a:rPr sz="1634" spc="-5" dirty="0">
                <a:latin typeface="Arial"/>
                <a:cs typeface="Arial"/>
              </a:rPr>
              <a:t>Artificial</a:t>
            </a:r>
            <a:r>
              <a:rPr sz="1634" spc="-41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intelligence</a:t>
            </a:r>
            <a:endParaRPr sz="163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6212" y="1452282"/>
            <a:ext cx="1300138" cy="286976"/>
          </a:xfrm>
          <a:prstGeom prst="rect">
            <a:avLst/>
          </a:prstGeom>
          <a:solidFill>
            <a:srgbClr val="99CC00"/>
          </a:solidFill>
          <a:ln w="28574">
            <a:solidFill>
              <a:srgbClr val="808000"/>
            </a:solidFill>
          </a:ln>
        </p:spPr>
        <p:txBody>
          <a:bodyPr vert="horz" wrap="square" lIns="0" tIns="35154" rIns="0" bIns="0" rtlCol="0">
            <a:spAutoFit/>
          </a:bodyPr>
          <a:lstStyle/>
          <a:p>
            <a:pPr marL="83567">
              <a:spcBef>
                <a:spcPts val="277"/>
              </a:spcBef>
            </a:pPr>
            <a:r>
              <a:rPr sz="1634" spc="-5" dirty="0">
                <a:latin typeface="Arial"/>
                <a:cs typeface="Arial"/>
              </a:rPr>
              <a:t>Data</a:t>
            </a:r>
            <a:r>
              <a:rPr sz="1634" spc="-68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mining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5116" y="5555326"/>
            <a:ext cx="1934071" cy="287559"/>
          </a:xfrm>
          <a:prstGeom prst="rect">
            <a:avLst/>
          </a:prstGeom>
          <a:solidFill>
            <a:srgbClr val="99CC00"/>
          </a:solidFill>
          <a:ln w="28575">
            <a:solidFill>
              <a:srgbClr val="808000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>
              <a:spcBef>
                <a:spcPts val="281"/>
              </a:spcBef>
            </a:pPr>
            <a:r>
              <a:rPr sz="1634" spc="-5" dirty="0">
                <a:latin typeface="Arial"/>
                <a:cs typeface="Arial"/>
              </a:rPr>
              <a:t>Pattern</a:t>
            </a:r>
            <a:r>
              <a:rPr sz="1634" spc="-45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recognition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9557" y="5644538"/>
            <a:ext cx="1772130" cy="287559"/>
          </a:xfrm>
          <a:prstGeom prst="rect">
            <a:avLst/>
          </a:prstGeom>
          <a:solidFill>
            <a:srgbClr val="99CC00"/>
          </a:solidFill>
          <a:ln w="28574">
            <a:solidFill>
              <a:srgbClr val="808000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2991">
              <a:spcBef>
                <a:spcPts val="281"/>
              </a:spcBef>
            </a:pPr>
            <a:r>
              <a:rPr sz="1634" spc="-5" dirty="0">
                <a:latin typeface="Arial"/>
                <a:cs typeface="Arial"/>
              </a:rPr>
              <a:t>Machine</a:t>
            </a:r>
            <a:r>
              <a:rPr sz="1634" spc="-59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learning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0221" y="3358229"/>
            <a:ext cx="1022937" cy="287559"/>
          </a:xfrm>
          <a:prstGeom prst="rect">
            <a:avLst/>
          </a:prstGeom>
          <a:solidFill>
            <a:srgbClr val="99CC00"/>
          </a:solidFill>
          <a:ln w="28574">
            <a:solidFill>
              <a:srgbClr val="808000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2991">
              <a:spcBef>
                <a:spcPts val="281"/>
              </a:spcBef>
            </a:pPr>
            <a:r>
              <a:rPr sz="1634" spc="-5" dirty="0">
                <a:latin typeface="Arial"/>
                <a:cs typeface="Arial"/>
              </a:rPr>
              <a:t>Statistics</a:t>
            </a:r>
            <a:endParaRPr sz="163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3194" y="3326419"/>
            <a:ext cx="1475334" cy="539038"/>
          </a:xfrm>
          <a:prstGeom prst="rect">
            <a:avLst/>
          </a:prstGeom>
          <a:solidFill>
            <a:srgbClr val="99CC00"/>
          </a:solidFill>
          <a:ln w="28575">
            <a:solidFill>
              <a:srgbClr val="808000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 marR="448382">
              <a:spcBef>
                <a:spcPts val="281"/>
              </a:spcBef>
            </a:pPr>
            <a:r>
              <a:rPr sz="1634" spc="-9" dirty="0">
                <a:latin typeface="Arial"/>
                <a:cs typeface="Arial"/>
              </a:rPr>
              <a:t>Computer  sciences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26421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3913" y="1580222"/>
            <a:ext cx="2879784" cy="790517"/>
          </a:xfrm>
          <a:prstGeom prst="rect">
            <a:avLst/>
          </a:prstGeom>
          <a:solidFill>
            <a:srgbClr val="076548"/>
          </a:solidFill>
          <a:ln w="28575">
            <a:solidFill>
              <a:srgbClr val="669900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1339382" marR="469129" indent="-865065">
              <a:spcBef>
                <a:spcPts val="281"/>
              </a:spcBef>
            </a:pP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possibilities  to</a:t>
            </a:r>
            <a:endParaRPr sz="1634">
              <a:latin typeface="Arial"/>
              <a:cs typeface="Arial"/>
            </a:endParaRPr>
          </a:p>
          <a:p>
            <a:pPr marL="463366">
              <a:spcBef>
                <a:spcPts val="5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categorise classifiers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2599" y="2912864"/>
            <a:ext cx="1548525" cy="261285"/>
          </a:xfrm>
          <a:prstGeom prst="rect">
            <a:avLst/>
          </a:prstGeom>
          <a:solidFill>
            <a:srgbClr val="669900"/>
          </a:solidFill>
          <a:ln w="28574">
            <a:solidFill>
              <a:srgbClr val="076548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2991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Type of</a:t>
            </a:r>
            <a:r>
              <a:rPr sz="1452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6748" y="3869295"/>
            <a:ext cx="1156063" cy="261867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supervised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531" y="3869295"/>
            <a:ext cx="1363532" cy="261867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unsupervised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038" y="1722683"/>
            <a:ext cx="977985" cy="1081144"/>
          </a:xfrm>
          <a:custGeom>
            <a:avLst/>
            <a:gdLst/>
            <a:ahLst/>
            <a:cxnLst/>
            <a:rect l="l" t="t" r="r" b="b"/>
            <a:pathLst>
              <a:path w="1077595" h="1191260">
                <a:moveTo>
                  <a:pt x="1077468" y="357377"/>
                </a:moveTo>
                <a:lnTo>
                  <a:pt x="1077468" y="0"/>
                </a:lnTo>
                <a:lnTo>
                  <a:pt x="606552" y="0"/>
                </a:lnTo>
                <a:lnTo>
                  <a:pt x="531798" y="8976"/>
                </a:lnTo>
                <a:lnTo>
                  <a:pt x="460875" y="34960"/>
                </a:lnTo>
                <a:lnTo>
                  <a:pt x="427148" y="53887"/>
                </a:lnTo>
                <a:lnTo>
                  <a:pt x="394735" y="76535"/>
                </a:lnTo>
                <a:lnTo>
                  <a:pt x="363756" y="102726"/>
                </a:lnTo>
                <a:lnTo>
                  <a:pt x="334329" y="132283"/>
                </a:lnTo>
                <a:lnTo>
                  <a:pt x="306572" y="165029"/>
                </a:lnTo>
                <a:lnTo>
                  <a:pt x="280606" y="200787"/>
                </a:lnTo>
                <a:lnTo>
                  <a:pt x="256549" y="239379"/>
                </a:lnTo>
                <a:lnTo>
                  <a:pt x="234519" y="280629"/>
                </a:lnTo>
                <a:lnTo>
                  <a:pt x="214635" y="324359"/>
                </a:lnTo>
                <a:lnTo>
                  <a:pt x="197018" y="370392"/>
                </a:lnTo>
                <a:lnTo>
                  <a:pt x="181784" y="418552"/>
                </a:lnTo>
                <a:lnTo>
                  <a:pt x="169054" y="468660"/>
                </a:lnTo>
                <a:lnTo>
                  <a:pt x="158945" y="520540"/>
                </a:lnTo>
                <a:lnTo>
                  <a:pt x="151578" y="574014"/>
                </a:lnTo>
                <a:lnTo>
                  <a:pt x="147070" y="628906"/>
                </a:lnTo>
                <a:lnTo>
                  <a:pt x="145542" y="685038"/>
                </a:lnTo>
                <a:lnTo>
                  <a:pt x="145542" y="833628"/>
                </a:lnTo>
                <a:lnTo>
                  <a:pt x="0" y="833628"/>
                </a:lnTo>
                <a:lnTo>
                  <a:pt x="303276" y="1191006"/>
                </a:lnTo>
                <a:lnTo>
                  <a:pt x="461010" y="1005133"/>
                </a:lnTo>
                <a:lnTo>
                  <a:pt x="461010" y="685038"/>
                </a:lnTo>
                <a:lnTo>
                  <a:pt x="463982" y="618889"/>
                </a:lnTo>
                <a:lnTo>
                  <a:pt x="472499" y="557331"/>
                </a:lnTo>
                <a:lnTo>
                  <a:pt x="485964" y="501666"/>
                </a:lnTo>
                <a:lnTo>
                  <a:pt x="503777" y="453199"/>
                </a:lnTo>
                <a:lnTo>
                  <a:pt x="525340" y="413233"/>
                </a:lnTo>
                <a:lnTo>
                  <a:pt x="550056" y="383071"/>
                </a:lnTo>
                <a:lnTo>
                  <a:pt x="606552" y="357378"/>
                </a:lnTo>
                <a:lnTo>
                  <a:pt x="1077468" y="357377"/>
                </a:lnTo>
                <a:close/>
              </a:path>
              <a:path w="1077595" h="1191260">
                <a:moveTo>
                  <a:pt x="606552" y="833628"/>
                </a:moveTo>
                <a:lnTo>
                  <a:pt x="461010" y="833628"/>
                </a:lnTo>
                <a:lnTo>
                  <a:pt x="461010" y="1005133"/>
                </a:lnTo>
                <a:lnTo>
                  <a:pt x="606552" y="833628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964038" y="1722683"/>
            <a:ext cx="977985" cy="1081144"/>
          </a:xfrm>
          <a:custGeom>
            <a:avLst/>
            <a:gdLst/>
            <a:ahLst/>
            <a:cxnLst/>
            <a:rect l="l" t="t" r="r" b="b"/>
            <a:pathLst>
              <a:path w="1077595" h="1191260">
                <a:moveTo>
                  <a:pt x="303276" y="1191006"/>
                </a:moveTo>
                <a:lnTo>
                  <a:pt x="0" y="833628"/>
                </a:lnTo>
                <a:lnTo>
                  <a:pt x="145542" y="833628"/>
                </a:lnTo>
                <a:lnTo>
                  <a:pt x="145542" y="685038"/>
                </a:lnTo>
                <a:lnTo>
                  <a:pt x="147070" y="628906"/>
                </a:lnTo>
                <a:lnTo>
                  <a:pt x="151578" y="574014"/>
                </a:lnTo>
                <a:lnTo>
                  <a:pt x="158945" y="520540"/>
                </a:lnTo>
                <a:lnTo>
                  <a:pt x="169054" y="468660"/>
                </a:lnTo>
                <a:lnTo>
                  <a:pt x="181784" y="418552"/>
                </a:lnTo>
                <a:lnTo>
                  <a:pt x="197018" y="370392"/>
                </a:lnTo>
                <a:lnTo>
                  <a:pt x="214635" y="324359"/>
                </a:lnTo>
                <a:lnTo>
                  <a:pt x="234519" y="280629"/>
                </a:lnTo>
                <a:lnTo>
                  <a:pt x="256549" y="239379"/>
                </a:lnTo>
                <a:lnTo>
                  <a:pt x="280606" y="200787"/>
                </a:lnTo>
                <a:lnTo>
                  <a:pt x="306572" y="165029"/>
                </a:lnTo>
                <a:lnTo>
                  <a:pt x="334329" y="132283"/>
                </a:lnTo>
                <a:lnTo>
                  <a:pt x="363756" y="102726"/>
                </a:lnTo>
                <a:lnTo>
                  <a:pt x="394735" y="76535"/>
                </a:lnTo>
                <a:lnTo>
                  <a:pt x="427148" y="53887"/>
                </a:lnTo>
                <a:lnTo>
                  <a:pt x="460875" y="34960"/>
                </a:lnTo>
                <a:lnTo>
                  <a:pt x="531798" y="8976"/>
                </a:lnTo>
                <a:lnTo>
                  <a:pt x="606552" y="0"/>
                </a:lnTo>
                <a:lnTo>
                  <a:pt x="1077468" y="0"/>
                </a:lnTo>
                <a:lnTo>
                  <a:pt x="1077468" y="357377"/>
                </a:lnTo>
                <a:lnTo>
                  <a:pt x="606552" y="357378"/>
                </a:lnTo>
                <a:lnTo>
                  <a:pt x="577326" y="364018"/>
                </a:lnTo>
                <a:lnTo>
                  <a:pt x="525340" y="413233"/>
                </a:lnTo>
                <a:lnTo>
                  <a:pt x="503777" y="453199"/>
                </a:lnTo>
                <a:lnTo>
                  <a:pt x="485964" y="501666"/>
                </a:lnTo>
                <a:lnTo>
                  <a:pt x="472499" y="557331"/>
                </a:lnTo>
                <a:lnTo>
                  <a:pt x="463982" y="618889"/>
                </a:lnTo>
                <a:lnTo>
                  <a:pt x="461010" y="685038"/>
                </a:lnTo>
                <a:lnTo>
                  <a:pt x="461010" y="833628"/>
                </a:lnTo>
                <a:lnTo>
                  <a:pt x="606552" y="833628"/>
                </a:lnTo>
                <a:lnTo>
                  <a:pt x="303276" y="1191006"/>
                </a:lnTo>
                <a:close/>
              </a:path>
            </a:pathLst>
          </a:custGeom>
          <a:ln w="2857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645227" y="3363070"/>
            <a:ext cx="348663" cy="357308"/>
          </a:xfrm>
          <a:custGeom>
            <a:avLst/>
            <a:gdLst/>
            <a:ahLst/>
            <a:cxnLst/>
            <a:rect l="l" t="t" r="r" b="b"/>
            <a:pathLst>
              <a:path w="384175" h="393700">
                <a:moveTo>
                  <a:pt x="66496" y="298138"/>
                </a:moveTo>
                <a:lnTo>
                  <a:pt x="38862" y="271272"/>
                </a:lnTo>
                <a:lnTo>
                  <a:pt x="0" y="393192"/>
                </a:lnTo>
                <a:lnTo>
                  <a:pt x="53340" y="374741"/>
                </a:lnTo>
                <a:lnTo>
                  <a:pt x="53340" y="311658"/>
                </a:lnTo>
                <a:lnTo>
                  <a:pt x="66496" y="298138"/>
                </a:lnTo>
                <a:close/>
              </a:path>
              <a:path w="384175" h="393700">
                <a:moveTo>
                  <a:pt x="93928" y="324808"/>
                </a:moveTo>
                <a:lnTo>
                  <a:pt x="66496" y="298138"/>
                </a:lnTo>
                <a:lnTo>
                  <a:pt x="53340" y="311658"/>
                </a:lnTo>
                <a:lnTo>
                  <a:pt x="80772" y="338328"/>
                </a:lnTo>
                <a:lnTo>
                  <a:pt x="93928" y="324808"/>
                </a:lnTo>
                <a:close/>
              </a:path>
              <a:path w="384175" h="393700">
                <a:moveTo>
                  <a:pt x="121158" y="351282"/>
                </a:moveTo>
                <a:lnTo>
                  <a:pt x="93928" y="324808"/>
                </a:lnTo>
                <a:lnTo>
                  <a:pt x="80772" y="338328"/>
                </a:lnTo>
                <a:lnTo>
                  <a:pt x="53340" y="311658"/>
                </a:lnTo>
                <a:lnTo>
                  <a:pt x="53340" y="374741"/>
                </a:lnTo>
                <a:lnTo>
                  <a:pt x="121158" y="351282"/>
                </a:lnTo>
                <a:close/>
              </a:path>
              <a:path w="384175" h="393700">
                <a:moveTo>
                  <a:pt x="384048" y="26670"/>
                </a:moveTo>
                <a:lnTo>
                  <a:pt x="356616" y="0"/>
                </a:lnTo>
                <a:lnTo>
                  <a:pt x="66496" y="298138"/>
                </a:lnTo>
                <a:lnTo>
                  <a:pt x="93928" y="324808"/>
                </a:lnTo>
                <a:lnTo>
                  <a:pt x="384048" y="26670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3352004" y="3353389"/>
            <a:ext cx="329645" cy="357884"/>
          </a:xfrm>
          <a:custGeom>
            <a:avLst/>
            <a:gdLst/>
            <a:ahLst/>
            <a:cxnLst/>
            <a:rect l="l" t="t" r="r" b="b"/>
            <a:pathLst>
              <a:path w="363219" h="394335">
                <a:moveTo>
                  <a:pt x="299662" y="296978"/>
                </a:moveTo>
                <a:lnTo>
                  <a:pt x="27431" y="0"/>
                </a:lnTo>
                <a:lnTo>
                  <a:pt x="0" y="25908"/>
                </a:lnTo>
                <a:lnTo>
                  <a:pt x="271476" y="322858"/>
                </a:lnTo>
                <a:lnTo>
                  <a:pt x="299662" y="296978"/>
                </a:lnTo>
                <a:close/>
              </a:path>
              <a:path w="363219" h="394335">
                <a:moveTo>
                  <a:pt x="312419" y="374610"/>
                </a:moveTo>
                <a:lnTo>
                  <a:pt x="312419" y="310896"/>
                </a:lnTo>
                <a:lnTo>
                  <a:pt x="284225" y="336803"/>
                </a:lnTo>
                <a:lnTo>
                  <a:pt x="271476" y="322858"/>
                </a:lnTo>
                <a:lnTo>
                  <a:pt x="243839" y="348234"/>
                </a:lnTo>
                <a:lnTo>
                  <a:pt x="312419" y="374610"/>
                </a:lnTo>
                <a:close/>
              </a:path>
              <a:path w="363219" h="394335">
                <a:moveTo>
                  <a:pt x="312419" y="310896"/>
                </a:moveTo>
                <a:lnTo>
                  <a:pt x="299662" y="296978"/>
                </a:lnTo>
                <a:lnTo>
                  <a:pt x="271476" y="322858"/>
                </a:lnTo>
                <a:lnTo>
                  <a:pt x="284225" y="336803"/>
                </a:lnTo>
                <a:lnTo>
                  <a:pt x="312419" y="310896"/>
                </a:lnTo>
                <a:close/>
              </a:path>
              <a:path w="363219" h="394335">
                <a:moveTo>
                  <a:pt x="362712" y="393953"/>
                </a:moveTo>
                <a:lnTo>
                  <a:pt x="327659" y="271272"/>
                </a:lnTo>
                <a:lnTo>
                  <a:pt x="299662" y="296978"/>
                </a:lnTo>
                <a:lnTo>
                  <a:pt x="312419" y="310896"/>
                </a:lnTo>
                <a:lnTo>
                  <a:pt x="312419" y="374610"/>
                </a:lnTo>
                <a:lnTo>
                  <a:pt x="362712" y="393953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4202627" y="5558092"/>
            <a:ext cx="1341632" cy="261285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Parametric</a:t>
            </a:r>
            <a:endParaRPr sz="145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3650" y="5558092"/>
            <a:ext cx="1565238" cy="261285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Non-parametric</a:t>
            </a:r>
            <a:endParaRPr sz="145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0414" y="4539419"/>
            <a:ext cx="1891425" cy="484743"/>
          </a:xfrm>
          <a:prstGeom prst="rect">
            <a:avLst/>
          </a:prstGeom>
          <a:solidFill>
            <a:srgbClr val="669900"/>
          </a:solidFill>
          <a:ln w="28575">
            <a:solidFill>
              <a:srgbClr val="076548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2991" marR="463942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Assumptions on  data</a:t>
            </a:r>
            <a:r>
              <a:rPr sz="1452" spc="-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47025" y="2633471"/>
            <a:ext cx="500231" cy="1814200"/>
          </a:xfrm>
          <a:custGeom>
            <a:avLst/>
            <a:gdLst/>
            <a:ahLst/>
            <a:cxnLst/>
            <a:rect l="l" t="t" r="r" b="b"/>
            <a:pathLst>
              <a:path w="551179" h="1998979">
                <a:moveTo>
                  <a:pt x="550926" y="1498854"/>
                </a:moveTo>
                <a:lnTo>
                  <a:pt x="413004" y="1498854"/>
                </a:lnTo>
                <a:lnTo>
                  <a:pt x="413004" y="0"/>
                </a:lnTo>
                <a:lnTo>
                  <a:pt x="137922" y="0"/>
                </a:lnTo>
                <a:lnTo>
                  <a:pt x="137922" y="1498854"/>
                </a:lnTo>
                <a:lnTo>
                  <a:pt x="0" y="1498854"/>
                </a:lnTo>
                <a:lnTo>
                  <a:pt x="275844" y="1998726"/>
                </a:lnTo>
                <a:lnTo>
                  <a:pt x="550926" y="1498854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547025" y="2633471"/>
            <a:ext cx="500231" cy="1814200"/>
          </a:xfrm>
          <a:custGeom>
            <a:avLst/>
            <a:gdLst/>
            <a:ahLst/>
            <a:cxnLst/>
            <a:rect l="l" t="t" r="r" b="b"/>
            <a:pathLst>
              <a:path w="551179" h="1998979">
                <a:moveTo>
                  <a:pt x="0" y="1498854"/>
                </a:moveTo>
                <a:lnTo>
                  <a:pt x="137922" y="1498854"/>
                </a:lnTo>
                <a:lnTo>
                  <a:pt x="137922" y="0"/>
                </a:lnTo>
                <a:lnTo>
                  <a:pt x="413004" y="0"/>
                </a:lnTo>
                <a:lnTo>
                  <a:pt x="413004" y="1498854"/>
                </a:lnTo>
                <a:lnTo>
                  <a:pt x="550926" y="1498854"/>
                </a:lnTo>
                <a:lnTo>
                  <a:pt x="275844" y="1998726"/>
                </a:lnTo>
                <a:lnTo>
                  <a:pt x="0" y="1498854"/>
                </a:lnTo>
                <a:close/>
              </a:path>
            </a:pathLst>
          </a:custGeom>
          <a:ln w="28574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024203" y="5097511"/>
            <a:ext cx="420701" cy="375749"/>
          </a:xfrm>
          <a:custGeom>
            <a:avLst/>
            <a:gdLst/>
            <a:ahLst/>
            <a:cxnLst/>
            <a:rect l="l" t="t" r="r" b="b"/>
            <a:pathLst>
              <a:path w="463550" h="414020">
                <a:moveTo>
                  <a:pt x="72793" y="324271"/>
                </a:moveTo>
                <a:lnTo>
                  <a:pt x="47243" y="295656"/>
                </a:lnTo>
                <a:lnTo>
                  <a:pt x="0" y="413765"/>
                </a:lnTo>
                <a:lnTo>
                  <a:pt x="58673" y="398192"/>
                </a:lnTo>
                <a:lnTo>
                  <a:pt x="58673" y="336803"/>
                </a:lnTo>
                <a:lnTo>
                  <a:pt x="72793" y="324271"/>
                </a:lnTo>
                <a:close/>
              </a:path>
              <a:path w="463550" h="414020">
                <a:moveTo>
                  <a:pt x="97955" y="352452"/>
                </a:moveTo>
                <a:lnTo>
                  <a:pt x="72793" y="324271"/>
                </a:lnTo>
                <a:lnTo>
                  <a:pt x="58673" y="336803"/>
                </a:lnTo>
                <a:lnTo>
                  <a:pt x="83819" y="364998"/>
                </a:lnTo>
                <a:lnTo>
                  <a:pt x="97955" y="352452"/>
                </a:lnTo>
                <a:close/>
              </a:path>
              <a:path w="463550" h="414020">
                <a:moveTo>
                  <a:pt x="123443" y="381000"/>
                </a:moveTo>
                <a:lnTo>
                  <a:pt x="97955" y="352452"/>
                </a:lnTo>
                <a:lnTo>
                  <a:pt x="83819" y="364998"/>
                </a:lnTo>
                <a:lnTo>
                  <a:pt x="58673" y="336803"/>
                </a:lnTo>
                <a:lnTo>
                  <a:pt x="58673" y="398192"/>
                </a:lnTo>
                <a:lnTo>
                  <a:pt x="123443" y="381000"/>
                </a:lnTo>
                <a:close/>
              </a:path>
              <a:path w="463550" h="414020">
                <a:moveTo>
                  <a:pt x="463295" y="28194"/>
                </a:moveTo>
                <a:lnTo>
                  <a:pt x="438149" y="0"/>
                </a:lnTo>
                <a:lnTo>
                  <a:pt x="72793" y="324271"/>
                </a:lnTo>
                <a:lnTo>
                  <a:pt x="97955" y="352452"/>
                </a:lnTo>
                <a:lnTo>
                  <a:pt x="463295" y="28194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5961963" y="5126556"/>
            <a:ext cx="274320" cy="327916"/>
          </a:xfrm>
          <a:custGeom>
            <a:avLst/>
            <a:gdLst/>
            <a:ahLst/>
            <a:cxnLst/>
            <a:rect l="l" t="t" r="r" b="b"/>
            <a:pathLst>
              <a:path w="302260" h="361314">
                <a:moveTo>
                  <a:pt x="243980" y="261204"/>
                </a:moveTo>
                <a:lnTo>
                  <a:pt x="28956" y="0"/>
                </a:lnTo>
                <a:lnTo>
                  <a:pt x="0" y="24384"/>
                </a:lnTo>
                <a:lnTo>
                  <a:pt x="214619" y="285250"/>
                </a:lnTo>
                <a:lnTo>
                  <a:pt x="243980" y="261204"/>
                </a:lnTo>
                <a:close/>
              </a:path>
              <a:path w="302260" h="361314">
                <a:moveTo>
                  <a:pt x="256032" y="340868"/>
                </a:moveTo>
                <a:lnTo>
                  <a:pt x="256032" y="275844"/>
                </a:lnTo>
                <a:lnTo>
                  <a:pt x="226314" y="299466"/>
                </a:lnTo>
                <a:lnTo>
                  <a:pt x="214619" y="285250"/>
                </a:lnTo>
                <a:lnTo>
                  <a:pt x="185166" y="309372"/>
                </a:lnTo>
                <a:lnTo>
                  <a:pt x="256032" y="340868"/>
                </a:lnTo>
                <a:close/>
              </a:path>
              <a:path w="302260" h="361314">
                <a:moveTo>
                  <a:pt x="256032" y="275844"/>
                </a:moveTo>
                <a:lnTo>
                  <a:pt x="243980" y="261204"/>
                </a:lnTo>
                <a:lnTo>
                  <a:pt x="214619" y="285250"/>
                </a:lnTo>
                <a:lnTo>
                  <a:pt x="226314" y="299466"/>
                </a:lnTo>
                <a:lnTo>
                  <a:pt x="256032" y="275844"/>
                </a:lnTo>
                <a:close/>
              </a:path>
              <a:path w="302260" h="361314">
                <a:moveTo>
                  <a:pt x="301752" y="361188"/>
                </a:moveTo>
                <a:lnTo>
                  <a:pt x="273558" y="236982"/>
                </a:lnTo>
                <a:lnTo>
                  <a:pt x="243980" y="261204"/>
                </a:lnTo>
                <a:lnTo>
                  <a:pt x="256032" y="275844"/>
                </a:lnTo>
                <a:lnTo>
                  <a:pt x="256032" y="340868"/>
                </a:lnTo>
                <a:lnTo>
                  <a:pt x="301752" y="361188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7496530" y="2912864"/>
            <a:ext cx="2396266" cy="484743"/>
          </a:xfrm>
          <a:prstGeom prst="rect">
            <a:avLst/>
          </a:prstGeom>
          <a:solidFill>
            <a:srgbClr val="669900"/>
          </a:solidFill>
          <a:ln w="28575">
            <a:solidFill>
              <a:srgbClr val="076548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3567" marR="492182">
              <a:spcBef>
                <a:spcPts val="295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Number of outputs for 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each spatial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endParaRPr sz="1452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175127" y="3856328"/>
          <a:ext cx="2839558" cy="33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8659"/>
                <a:gridCol w="62240"/>
                <a:gridCol w="1388659"/>
              </a:tblGrid>
              <a:tr h="33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Hard</a:t>
                      </a:r>
                      <a:r>
                        <a:rPr sz="15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(crisp)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76548"/>
                      </a:solidFill>
                      <a:prstDash val="solid"/>
                    </a:lnL>
                    <a:lnR w="28575">
                      <a:solidFill>
                        <a:srgbClr val="076548"/>
                      </a:solidFill>
                      <a:prstDash val="solid"/>
                    </a:lnR>
                    <a:lnT w="28575">
                      <a:solidFill>
                        <a:srgbClr val="076548"/>
                      </a:solidFill>
                      <a:prstDash val="solid"/>
                    </a:lnT>
                    <a:lnB w="28575">
                      <a:solidFill>
                        <a:srgbClr val="076548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76548"/>
                      </a:solidFill>
                      <a:prstDash val="solid"/>
                    </a:lnL>
                    <a:lnR w="28575">
                      <a:solidFill>
                        <a:srgbClr val="0765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Soft</a:t>
                      </a:r>
                      <a:r>
                        <a:rPr sz="15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(fuzzy)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76548"/>
                      </a:solidFill>
                      <a:prstDash val="solid"/>
                    </a:lnL>
                    <a:lnR w="28575">
                      <a:solidFill>
                        <a:srgbClr val="076548"/>
                      </a:solidFill>
                      <a:prstDash val="solid"/>
                    </a:lnR>
                    <a:lnT w="28575">
                      <a:solidFill>
                        <a:srgbClr val="076548"/>
                      </a:solidFill>
                      <a:prstDash val="solid"/>
                    </a:lnT>
                    <a:lnB w="28575">
                      <a:solidFill>
                        <a:srgbClr val="076548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8011065" y="1652143"/>
            <a:ext cx="977985" cy="1081144"/>
          </a:xfrm>
          <a:custGeom>
            <a:avLst/>
            <a:gdLst/>
            <a:ahLst/>
            <a:cxnLst/>
            <a:rect l="l" t="t" r="r" b="b"/>
            <a:pathLst>
              <a:path w="1077595" h="1191260">
                <a:moveTo>
                  <a:pt x="1077455" y="833627"/>
                </a:moveTo>
                <a:lnTo>
                  <a:pt x="932688" y="833627"/>
                </a:lnTo>
                <a:lnTo>
                  <a:pt x="932688" y="685038"/>
                </a:lnTo>
                <a:lnTo>
                  <a:pt x="931153" y="628906"/>
                </a:lnTo>
                <a:lnTo>
                  <a:pt x="926630" y="574014"/>
                </a:lnTo>
                <a:lnTo>
                  <a:pt x="919237" y="520540"/>
                </a:lnTo>
                <a:lnTo>
                  <a:pt x="909096" y="468660"/>
                </a:lnTo>
                <a:lnTo>
                  <a:pt x="896326" y="418552"/>
                </a:lnTo>
                <a:lnTo>
                  <a:pt x="881046" y="370392"/>
                </a:lnTo>
                <a:lnTo>
                  <a:pt x="863378" y="324359"/>
                </a:lnTo>
                <a:lnTo>
                  <a:pt x="843441" y="280629"/>
                </a:lnTo>
                <a:lnTo>
                  <a:pt x="821355" y="239379"/>
                </a:lnTo>
                <a:lnTo>
                  <a:pt x="797240" y="200787"/>
                </a:lnTo>
                <a:lnTo>
                  <a:pt x="771217" y="165029"/>
                </a:lnTo>
                <a:lnTo>
                  <a:pt x="743404" y="132283"/>
                </a:lnTo>
                <a:lnTo>
                  <a:pt x="713922" y="102726"/>
                </a:lnTo>
                <a:lnTo>
                  <a:pt x="682892" y="76535"/>
                </a:lnTo>
                <a:lnTo>
                  <a:pt x="650433" y="53887"/>
                </a:lnTo>
                <a:lnTo>
                  <a:pt x="616664" y="34960"/>
                </a:lnTo>
                <a:lnTo>
                  <a:pt x="545681" y="8976"/>
                </a:lnTo>
                <a:lnTo>
                  <a:pt x="470903" y="0"/>
                </a:lnTo>
                <a:lnTo>
                  <a:pt x="0" y="0"/>
                </a:lnTo>
                <a:lnTo>
                  <a:pt x="0" y="357377"/>
                </a:lnTo>
                <a:lnTo>
                  <a:pt x="470903" y="357377"/>
                </a:lnTo>
                <a:lnTo>
                  <a:pt x="500132" y="364018"/>
                </a:lnTo>
                <a:lnTo>
                  <a:pt x="552119" y="413233"/>
                </a:lnTo>
                <a:lnTo>
                  <a:pt x="573682" y="453199"/>
                </a:lnTo>
                <a:lnTo>
                  <a:pt x="591494" y="501666"/>
                </a:lnTo>
                <a:lnTo>
                  <a:pt x="604957" y="557331"/>
                </a:lnTo>
                <a:lnTo>
                  <a:pt x="613473" y="618889"/>
                </a:lnTo>
                <a:lnTo>
                  <a:pt x="616445" y="685038"/>
                </a:lnTo>
                <a:lnTo>
                  <a:pt x="616445" y="1005133"/>
                </a:lnTo>
                <a:lnTo>
                  <a:pt x="774179" y="1191006"/>
                </a:lnTo>
                <a:lnTo>
                  <a:pt x="1077455" y="833627"/>
                </a:lnTo>
                <a:close/>
              </a:path>
              <a:path w="1077595" h="1191260">
                <a:moveTo>
                  <a:pt x="616445" y="1005133"/>
                </a:moveTo>
                <a:lnTo>
                  <a:pt x="616445" y="833627"/>
                </a:lnTo>
                <a:lnTo>
                  <a:pt x="470903" y="833627"/>
                </a:lnTo>
                <a:lnTo>
                  <a:pt x="616445" y="1005133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8011065" y="1652143"/>
            <a:ext cx="977985" cy="1081144"/>
          </a:xfrm>
          <a:custGeom>
            <a:avLst/>
            <a:gdLst/>
            <a:ahLst/>
            <a:cxnLst/>
            <a:rect l="l" t="t" r="r" b="b"/>
            <a:pathLst>
              <a:path w="1077595" h="1191260">
                <a:moveTo>
                  <a:pt x="774179" y="1191006"/>
                </a:moveTo>
                <a:lnTo>
                  <a:pt x="1077455" y="833627"/>
                </a:lnTo>
                <a:lnTo>
                  <a:pt x="932688" y="833627"/>
                </a:lnTo>
                <a:lnTo>
                  <a:pt x="932688" y="685038"/>
                </a:lnTo>
                <a:lnTo>
                  <a:pt x="931153" y="628906"/>
                </a:lnTo>
                <a:lnTo>
                  <a:pt x="926630" y="574014"/>
                </a:lnTo>
                <a:lnTo>
                  <a:pt x="919237" y="520540"/>
                </a:lnTo>
                <a:lnTo>
                  <a:pt x="909096" y="468660"/>
                </a:lnTo>
                <a:lnTo>
                  <a:pt x="896326" y="418552"/>
                </a:lnTo>
                <a:lnTo>
                  <a:pt x="881046" y="370392"/>
                </a:lnTo>
                <a:lnTo>
                  <a:pt x="863378" y="324359"/>
                </a:lnTo>
                <a:lnTo>
                  <a:pt x="843441" y="280629"/>
                </a:lnTo>
                <a:lnTo>
                  <a:pt x="821355" y="239379"/>
                </a:lnTo>
                <a:lnTo>
                  <a:pt x="797240" y="200787"/>
                </a:lnTo>
                <a:lnTo>
                  <a:pt x="771217" y="165029"/>
                </a:lnTo>
                <a:lnTo>
                  <a:pt x="743404" y="132283"/>
                </a:lnTo>
                <a:lnTo>
                  <a:pt x="713922" y="102726"/>
                </a:lnTo>
                <a:lnTo>
                  <a:pt x="682892" y="76535"/>
                </a:lnTo>
                <a:lnTo>
                  <a:pt x="650433" y="53887"/>
                </a:lnTo>
                <a:lnTo>
                  <a:pt x="616664" y="34960"/>
                </a:lnTo>
                <a:lnTo>
                  <a:pt x="545681" y="8976"/>
                </a:lnTo>
                <a:lnTo>
                  <a:pt x="470903" y="0"/>
                </a:lnTo>
                <a:lnTo>
                  <a:pt x="0" y="0"/>
                </a:lnTo>
                <a:lnTo>
                  <a:pt x="0" y="357377"/>
                </a:lnTo>
                <a:lnTo>
                  <a:pt x="470903" y="357377"/>
                </a:lnTo>
                <a:lnTo>
                  <a:pt x="500132" y="364018"/>
                </a:lnTo>
                <a:lnTo>
                  <a:pt x="552119" y="413233"/>
                </a:lnTo>
                <a:lnTo>
                  <a:pt x="573682" y="453199"/>
                </a:lnTo>
                <a:lnTo>
                  <a:pt x="591494" y="501666"/>
                </a:lnTo>
                <a:lnTo>
                  <a:pt x="604957" y="557331"/>
                </a:lnTo>
                <a:lnTo>
                  <a:pt x="613473" y="618889"/>
                </a:lnTo>
                <a:lnTo>
                  <a:pt x="616445" y="685038"/>
                </a:lnTo>
                <a:lnTo>
                  <a:pt x="616445" y="833627"/>
                </a:lnTo>
                <a:lnTo>
                  <a:pt x="470903" y="833627"/>
                </a:lnTo>
                <a:lnTo>
                  <a:pt x="774179" y="1191006"/>
                </a:lnTo>
                <a:close/>
              </a:path>
            </a:pathLst>
          </a:custGeom>
          <a:ln w="28574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7854080" y="3509682"/>
            <a:ext cx="383241" cy="293914"/>
          </a:xfrm>
          <a:custGeom>
            <a:avLst/>
            <a:gdLst/>
            <a:ahLst/>
            <a:cxnLst/>
            <a:rect l="l" t="t" r="r" b="b"/>
            <a:pathLst>
              <a:path w="422275" h="323850">
                <a:moveTo>
                  <a:pt x="79993" y="240007"/>
                </a:moveTo>
                <a:lnTo>
                  <a:pt x="57150" y="209550"/>
                </a:lnTo>
                <a:lnTo>
                  <a:pt x="0" y="323850"/>
                </a:lnTo>
                <a:lnTo>
                  <a:pt x="64757" y="312075"/>
                </a:lnTo>
                <a:lnTo>
                  <a:pt x="64757" y="251460"/>
                </a:lnTo>
                <a:lnTo>
                  <a:pt x="79993" y="240007"/>
                </a:lnTo>
                <a:close/>
              </a:path>
              <a:path w="422275" h="323850">
                <a:moveTo>
                  <a:pt x="102857" y="270493"/>
                </a:moveTo>
                <a:lnTo>
                  <a:pt x="79993" y="240007"/>
                </a:lnTo>
                <a:lnTo>
                  <a:pt x="64757" y="251460"/>
                </a:lnTo>
                <a:lnTo>
                  <a:pt x="87630" y="281939"/>
                </a:lnTo>
                <a:lnTo>
                  <a:pt x="102857" y="270493"/>
                </a:lnTo>
                <a:close/>
              </a:path>
              <a:path w="422275" h="323850">
                <a:moveTo>
                  <a:pt x="125730" y="300989"/>
                </a:moveTo>
                <a:lnTo>
                  <a:pt x="102857" y="270493"/>
                </a:lnTo>
                <a:lnTo>
                  <a:pt x="87630" y="281939"/>
                </a:lnTo>
                <a:lnTo>
                  <a:pt x="64757" y="251460"/>
                </a:lnTo>
                <a:lnTo>
                  <a:pt x="64757" y="312075"/>
                </a:lnTo>
                <a:lnTo>
                  <a:pt x="125730" y="300989"/>
                </a:lnTo>
                <a:close/>
              </a:path>
              <a:path w="422275" h="323850">
                <a:moveTo>
                  <a:pt x="422148" y="30479"/>
                </a:moveTo>
                <a:lnTo>
                  <a:pt x="399288" y="0"/>
                </a:lnTo>
                <a:lnTo>
                  <a:pt x="79993" y="240007"/>
                </a:lnTo>
                <a:lnTo>
                  <a:pt x="102857" y="270493"/>
                </a:lnTo>
                <a:lnTo>
                  <a:pt x="422148" y="30479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8825725" y="3502766"/>
            <a:ext cx="245505" cy="245505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203067" y="176408"/>
                </a:moveTo>
                <a:lnTo>
                  <a:pt x="26670" y="0"/>
                </a:lnTo>
                <a:lnTo>
                  <a:pt x="0" y="27432"/>
                </a:lnTo>
                <a:lnTo>
                  <a:pt x="176022" y="203454"/>
                </a:lnTo>
                <a:lnTo>
                  <a:pt x="203067" y="176408"/>
                </a:lnTo>
                <a:close/>
              </a:path>
              <a:path w="270509" h="270510">
                <a:moveTo>
                  <a:pt x="216395" y="252474"/>
                </a:moveTo>
                <a:lnTo>
                  <a:pt x="216395" y="189737"/>
                </a:lnTo>
                <a:lnTo>
                  <a:pt x="189737" y="217170"/>
                </a:lnTo>
                <a:lnTo>
                  <a:pt x="176022" y="203454"/>
                </a:lnTo>
                <a:lnTo>
                  <a:pt x="149351" y="230124"/>
                </a:lnTo>
                <a:lnTo>
                  <a:pt x="216395" y="252474"/>
                </a:lnTo>
                <a:close/>
              </a:path>
              <a:path w="270509" h="270510">
                <a:moveTo>
                  <a:pt x="216395" y="189737"/>
                </a:moveTo>
                <a:lnTo>
                  <a:pt x="203067" y="176408"/>
                </a:lnTo>
                <a:lnTo>
                  <a:pt x="176022" y="203454"/>
                </a:lnTo>
                <a:lnTo>
                  <a:pt x="189737" y="217170"/>
                </a:lnTo>
                <a:lnTo>
                  <a:pt x="216395" y="189737"/>
                </a:lnTo>
                <a:close/>
              </a:path>
              <a:path w="270509" h="270510">
                <a:moveTo>
                  <a:pt x="270497" y="270510"/>
                </a:moveTo>
                <a:lnTo>
                  <a:pt x="230124" y="149352"/>
                </a:lnTo>
                <a:lnTo>
                  <a:pt x="203067" y="176408"/>
                </a:lnTo>
                <a:lnTo>
                  <a:pt x="216395" y="189737"/>
                </a:lnTo>
                <a:lnTo>
                  <a:pt x="216395" y="252474"/>
                </a:lnTo>
                <a:lnTo>
                  <a:pt x="270497" y="270510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6336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1141" y="2690871"/>
            <a:ext cx="3526971" cy="2855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6302212" y="2621715"/>
            <a:ext cx="3941909" cy="2908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4671507" y="1304980"/>
            <a:ext cx="1846472" cy="287559"/>
          </a:xfrm>
          <a:prstGeom prst="rect">
            <a:avLst/>
          </a:prstGeom>
          <a:solidFill>
            <a:srgbClr val="669900"/>
          </a:solidFill>
          <a:ln w="28575">
            <a:solidFill>
              <a:srgbClr val="076548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2991">
              <a:spcBef>
                <a:spcPts val="28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Type of</a:t>
            </a:r>
            <a:r>
              <a:rPr sz="1634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6610" y="1868603"/>
            <a:ext cx="1377939" cy="538456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5154" rIns="0" bIns="0" rtlCol="0">
            <a:spAutoFit/>
          </a:bodyPr>
          <a:lstStyle/>
          <a:p>
            <a:pPr marL="83567" marR="84144">
              <a:spcBef>
                <a:spcPts val="277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Supervised  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1133" y="1868603"/>
            <a:ext cx="1625173" cy="538456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5154" rIns="0" bIns="0" rtlCol="0">
            <a:spAutoFit/>
          </a:bodyPr>
          <a:lstStyle/>
          <a:p>
            <a:pPr marL="82991" marR="240904">
              <a:spcBef>
                <a:spcPts val="277"/>
              </a:spcBef>
            </a:pP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Unsupervised 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0483" y="1479252"/>
            <a:ext cx="901337" cy="379207"/>
          </a:xfrm>
          <a:custGeom>
            <a:avLst/>
            <a:gdLst/>
            <a:ahLst/>
            <a:cxnLst/>
            <a:rect l="l" t="t" r="r" b="b"/>
            <a:pathLst>
              <a:path w="993139" h="417830">
                <a:moveTo>
                  <a:pt x="99175" y="346613"/>
                </a:moveTo>
                <a:lnTo>
                  <a:pt x="85343" y="311658"/>
                </a:lnTo>
                <a:lnTo>
                  <a:pt x="0" y="406908"/>
                </a:lnTo>
                <a:lnTo>
                  <a:pt x="81533" y="413743"/>
                </a:lnTo>
                <a:lnTo>
                  <a:pt x="81533" y="353568"/>
                </a:lnTo>
                <a:lnTo>
                  <a:pt x="99175" y="346613"/>
                </a:lnTo>
                <a:close/>
              </a:path>
              <a:path w="993139" h="417830">
                <a:moveTo>
                  <a:pt x="113281" y="382264"/>
                </a:moveTo>
                <a:lnTo>
                  <a:pt x="99175" y="346613"/>
                </a:lnTo>
                <a:lnTo>
                  <a:pt x="81533" y="353568"/>
                </a:lnTo>
                <a:lnTo>
                  <a:pt x="95250" y="389382"/>
                </a:lnTo>
                <a:lnTo>
                  <a:pt x="113281" y="382264"/>
                </a:lnTo>
                <a:close/>
              </a:path>
              <a:path w="993139" h="417830">
                <a:moveTo>
                  <a:pt x="127253" y="417576"/>
                </a:moveTo>
                <a:lnTo>
                  <a:pt x="113281" y="382264"/>
                </a:lnTo>
                <a:lnTo>
                  <a:pt x="95250" y="389382"/>
                </a:lnTo>
                <a:lnTo>
                  <a:pt x="81533" y="353568"/>
                </a:lnTo>
                <a:lnTo>
                  <a:pt x="81533" y="413743"/>
                </a:lnTo>
                <a:lnTo>
                  <a:pt x="127253" y="417576"/>
                </a:lnTo>
                <a:close/>
              </a:path>
              <a:path w="993139" h="417830">
                <a:moveTo>
                  <a:pt x="992886" y="35051"/>
                </a:moveTo>
                <a:lnTo>
                  <a:pt x="978407" y="0"/>
                </a:lnTo>
                <a:lnTo>
                  <a:pt x="99175" y="346613"/>
                </a:lnTo>
                <a:lnTo>
                  <a:pt x="113281" y="382264"/>
                </a:lnTo>
                <a:lnTo>
                  <a:pt x="992886" y="35051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6621715" y="1421162"/>
            <a:ext cx="957238" cy="392461"/>
          </a:xfrm>
          <a:custGeom>
            <a:avLst/>
            <a:gdLst/>
            <a:ahLst/>
            <a:cxnLst/>
            <a:rect l="l" t="t" r="r" b="b"/>
            <a:pathLst>
              <a:path w="1054734" h="432435">
                <a:moveTo>
                  <a:pt x="954646" y="361263"/>
                </a:moveTo>
                <a:lnTo>
                  <a:pt x="13715" y="0"/>
                </a:lnTo>
                <a:lnTo>
                  <a:pt x="0" y="35814"/>
                </a:lnTo>
                <a:lnTo>
                  <a:pt x="941096" y="396393"/>
                </a:lnTo>
                <a:lnTo>
                  <a:pt x="954646" y="361263"/>
                </a:lnTo>
                <a:close/>
              </a:path>
              <a:path w="1054734" h="432435">
                <a:moveTo>
                  <a:pt x="972312" y="427745"/>
                </a:moveTo>
                <a:lnTo>
                  <a:pt x="972312" y="368046"/>
                </a:lnTo>
                <a:lnTo>
                  <a:pt x="958596" y="403098"/>
                </a:lnTo>
                <a:lnTo>
                  <a:pt x="941096" y="396393"/>
                </a:lnTo>
                <a:lnTo>
                  <a:pt x="927341" y="432054"/>
                </a:lnTo>
                <a:lnTo>
                  <a:pt x="972312" y="427745"/>
                </a:lnTo>
                <a:close/>
              </a:path>
              <a:path w="1054734" h="432435">
                <a:moveTo>
                  <a:pt x="972312" y="368046"/>
                </a:moveTo>
                <a:lnTo>
                  <a:pt x="954646" y="361263"/>
                </a:lnTo>
                <a:lnTo>
                  <a:pt x="941096" y="396393"/>
                </a:lnTo>
                <a:lnTo>
                  <a:pt x="958596" y="403098"/>
                </a:lnTo>
                <a:lnTo>
                  <a:pt x="972312" y="368046"/>
                </a:lnTo>
                <a:close/>
              </a:path>
              <a:path w="1054734" h="432435">
                <a:moveTo>
                  <a:pt x="1054607" y="419862"/>
                </a:moveTo>
                <a:lnTo>
                  <a:pt x="968489" y="325374"/>
                </a:lnTo>
                <a:lnTo>
                  <a:pt x="954646" y="361263"/>
                </a:lnTo>
                <a:lnTo>
                  <a:pt x="972312" y="368046"/>
                </a:lnTo>
                <a:lnTo>
                  <a:pt x="972312" y="427745"/>
                </a:lnTo>
                <a:lnTo>
                  <a:pt x="1054607" y="419862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8998155" y="5885663"/>
            <a:ext cx="1124943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5" dirty="0">
                <a:latin typeface="Arial"/>
                <a:cs typeface="Arial"/>
              </a:rPr>
              <a:t>Source:</a:t>
            </a:r>
            <a:r>
              <a:rPr sz="1271" b="1" spc="-64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CCRS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4713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320886"/>
            <a:ext cx="2720148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Classic supervised</a:t>
            </a:r>
            <a:r>
              <a:rPr sz="1634" spc="27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classifiers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0370" y="4676338"/>
            <a:ext cx="1337598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9" dirty="0">
                <a:latin typeface="Arial"/>
                <a:cs typeface="Arial"/>
              </a:rPr>
              <a:t>Parallelepiped</a:t>
            </a:r>
            <a:endParaRPr sz="163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3107" y="4681882"/>
            <a:ext cx="1695482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Minimum</a:t>
            </a:r>
            <a:r>
              <a:rPr sz="1634" spc="-32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distance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8313" y="4664604"/>
            <a:ext cx="184474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Maximum</a:t>
            </a:r>
            <a:r>
              <a:rPr sz="1634" spc="-23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likelihood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6748" y="1834026"/>
            <a:ext cx="2701245" cy="2655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4672889" y="1819503"/>
            <a:ext cx="2747580" cy="2686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7415629" y="1829184"/>
            <a:ext cx="2829876" cy="2722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8438680" y="5885663"/>
            <a:ext cx="1728908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Jensen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(1996)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8225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320885"/>
            <a:ext cx="7749540" cy="4512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i="1" spc="-5" dirty="0">
                <a:latin typeface="Arial"/>
                <a:cs typeface="Arial"/>
              </a:rPr>
              <a:t>Some considerations on the training</a:t>
            </a:r>
            <a:r>
              <a:rPr sz="1634" b="1" i="1" spc="-73" dirty="0">
                <a:latin typeface="Arial"/>
                <a:cs typeface="Arial"/>
              </a:rPr>
              <a:t> </a:t>
            </a:r>
            <a:r>
              <a:rPr sz="1634" b="1" i="1" spc="-5" dirty="0">
                <a:latin typeface="Arial"/>
                <a:cs typeface="Arial"/>
              </a:rPr>
              <a:t>stage…</a:t>
            </a:r>
            <a:endParaRPr sz="1634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770">
              <a:latin typeface="Times New Roman"/>
              <a:cs typeface="Times New Roman"/>
            </a:endParaRPr>
          </a:p>
          <a:p>
            <a:pPr marL="204019" marR="348677"/>
            <a:r>
              <a:rPr sz="1452" spc="-5" dirty="0">
                <a:latin typeface="Arial"/>
                <a:cs typeface="Arial"/>
              </a:rPr>
              <a:t>The training phase is decisive on the final results </a:t>
            </a:r>
            <a:r>
              <a:rPr sz="1452" dirty="0">
                <a:latin typeface="Arial"/>
                <a:cs typeface="Arial"/>
              </a:rPr>
              <a:t>of image classification. In fact, in these  </a:t>
            </a:r>
            <a:r>
              <a:rPr sz="1452" spc="-5" dirty="0">
                <a:latin typeface="Arial"/>
                <a:cs typeface="Arial"/>
              </a:rPr>
              <a:t>phase we collect the data that </a:t>
            </a:r>
            <a:r>
              <a:rPr sz="1452" spc="-9" dirty="0">
                <a:latin typeface="Arial"/>
                <a:cs typeface="Arial"/>
              </a:rPr>
              <a:t>will </a:t>
            </a:r>
            <a:r>
              <a:rPr sz="1452" spc="-5" dirty="0">
                <a:latin typeface="Arial"/>
                <a:cs typeface="Arial"/>
              </a:rPr>
              <a:t>be used to train the</a:t>
            </a:r>
            <a:r>
              <a:rPr sz="1452" spc="5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algorithm.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1951">
              <a:latin typeface="Times New Roman"/>
              <a:cs typeface="Times New Roman"/>
            </a:endParaRPr>
          </a:p>
          <a:p>
            <a:pPr marL="204019" marR="4611"/>
            <a:r>
              <a:rPr sz="1452" spc="-5" dirty="0">
                <a:latin typeface="Arial"/>
                <a:cs typeface="Arial"/>
              </a:rPr>
              <a:t>The usual restrictions on sampling (cost, availability of data and accessibility) may lead to an  inadequate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sampling.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1452">
              <a:latin typeface="Times New Roman"/>
              <a:cs typeface="Times New Roman"/>
            </a:endParaRPr>
          </a:p>
          <a:p>
            <a:pPr marL="204019" marR="510625"/>
            <a:r>
              <a:rPr sz="1452" spc="-5" dirty="0">
                <a:latin typeface="Arial"/>
                <a:cs typeface="Arial"/>
              </a:rPr>
              <a:t>In case of parametric classifiers the number of sample observations affect strongly the  </a:t>
            </a:r>
            <a:r>
              <a:rPr sz="1452" dirty="0">
                <a:latin typeface="Arial"/>
                <a:cs typeface="Arial"/>
              </a:rPr>
              <a:t>estimates of the statistical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parameters.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204019" marR="285858">
              <a:spcBef>
                <a:spcPts val="1135"/>
              </a:spcBef>
            </a:pPr>
            <a:r>
              <a:rPr sz="1452" spc="-5" dirty="0">
                <a:latin typeface="Arial"/>
                <a:cs typeface="Arial"/>
              </a:rPr>
              <a:t>As the dimensionality of the data increases for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fixed sample </a:t>
            </a:r>
            <a:r>
              <a:rPr sz="1452" dirty="0">
                <a:latin typeface="Arial"/>
                <a:cs typeface="Arial"/>
              </a:rPr>
              <a:t>size so the </a:t>
            </a:r>
            <a:r>
              <a:rPr sz="1452" spc="-5" dirty="0">
                <a:latin typeface="Arial"/>
                <a:cs typeface="Arial"/>
              </a:rPr>
              <a:t>precision </a:t>
            </a:r>
            <a:r>
              <a:rPr sz="1452" dirty="0">
                <a:latin typeface="Arial"/>
                <a:cs typeface="Arial"/>
              </a:rPr>
              <a:t>of the  </a:t>
            </a:r>
            <a:r>
              <a:rPr sz="1452" spc="-5" dirty="0">
                <a:latin typeface="Arial"/>
                <a:cs typeface="Arial"/>
              </a:rPr>
              <a:t>statistical parameters become lower (i.e., Hughes</a:t>
            </a:r>
            <a:r>
              <a:rPr sz="1452" spc="1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phenomenon).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1271">
              <a:latin typeface="Times New Roman"/>
              <a:cs typeface="Times New Roman"/>
            </a:endParaRPr>
          </a:p>
          <a:p>
            <a:pPr marL="204019" marR="235717"/>
            <a:r>
              <a:rPr sz="1452" spc="-5" dirty="0">
                <a:latin typeface="Arial"/>
                <a:cs typeface="Arial"/>
              </a:rPr>
              <a:t>It is common that even mixed pixels dominate the image, only pure pixels are selected for  training. However, this may lead to unsatisfactory classification</a:t>
            </a:r>
            <a:r>
              <a:rPr sz="1452" spc="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accuracy.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34576" y="2869987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133350" y="61722"/>
                </a:move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2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4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2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2034576" y="2869987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67056" y="0"/>
                </a:move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2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4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2"/>
                </a:ln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034576" y="3721300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133350" y="61722"/>
                </a:move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2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3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2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034576" y="3721300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67056" y="0"/>
                </a:move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2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3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2"/>
                </a:ln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034576" y="4517982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133350" y="61721"/>
                </a:move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1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3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1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034576" y="4517982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67056" y="0"/>
                </a:move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1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3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1"/>
                </a:ln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034576" y="5340942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133350" y="61722"/>
                </a:move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2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4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2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034576" y="5340942"/>
            <a:ext cx="121024" cy="112379"/>
          </a:xfrm>
          <a:custGeom>
            <a:avLst/>
            <a:gdLst/>
            <a:ahLst/>
            <a:cxnLst/>
            <a:rect l="l" t="t" r="r" b="b"/>
            <a:pathLst>
              <a:path w="133350" h="123825">
                <a:moveTo>
                  <a:pt x="67056" y="0"/>
                </a:moveTo>
                <a:lnTo>
                  <a:pt x="40826" y="4822"/>
                </a:lnTo>
                <a:lnTo>
                  <a:pt x="19526" y="18002"/>
                </a:lnTo>
                <a:lnTo>
                  <a:pt x="5226" y="37611"/>
                </a:lnTo>
                <a:lnTo>
                  <a:pt x="0" y="61722"/>
                </a:lnTo>
                <a:lnTo>
                  <a:pt x="5226" y="85832"/>
                </a:lnTo>
                <a:lnTo>
                  <a:pt x="19526" y="105441"/>
                </a:lnTo>
                <a:lnTo>
                  <a:pt x="40826" y="118621"/>
                </a:lnTo>
                <a:lnTo>
                  <a:pt x="67056" y="123444"/>
                </a:lnTo>
                <a:lnTo>
                  <a:pt x="92844" y="118621"/>
                </a:lnTo>
                <a:lnTo>
                  <a:pt x="113918" y="105441"/>
                </a:lnTo>
                <a:lnTo>
                  <a:pt x="128135" y="85832"/>
                </a:lnTo>
                <a:lnTo>
                  <a:pt x="133350" y="61722"/>
                </a:lnTo>
                <a:lnTo>
                  <a:pt x="128135" y="37611"/>
                </a:lnTo>
                <a:lnTo>
                  <a:pt x="113918" y="18002"/>
                </a:lnTo>
                <a:lnTo>
                  <a:pt x="92844" y="4822"/>
                </a:lnTo>
                <a:lnTo>
                  <a:pt x="6705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034576" y="1911479"/>
            <a:ext cx="121024" cy="112955"/>
          </a:xfrm>
          <a:custGeom>
            <a:avLst/>
            <a:gdLst/>
            <a:ahLst/>
            <a:cxnLst/>
            <a:rect l="l" t="t" r="r" b="b"/>
            <a:pathLst>
              <a:path w="133350" h="124460">
                <a:moveTo>
                  <a:pt x="133350" y="61721"/>
                </a:moveTo>
                <a:lnTo>
                  <a:pt x="128135" y="37933"/>
                </a:lnTo>
                <a:lnTo>
                  <a:pt x="113918" y="18287"/>
                </a:lnTo>
                <a:lnTo>
                  <a:pt x="92844" y="4929"/>
                </a:lnTo>
                <a:lnTo>
                  <a:pt x="67056" y="0"/>
                </a:lnTo>
                <a:lnTo>
                  <a:pt x="40826" y="4929"/>
                </a:lnTo>
                <a:lnTo>
                  <a:pt x="19526" y="18287"/>
                </a:lnTo>
                <a:lnTo>
                  <a:pt x="5226" y="37933"/>
                </a:lnTo>
                <a:lnTo>
                  <a:pt x="0" y="61721"/>
                </a:lnTo>
                <a:lnTo>
                  <a:pt x="5226" y="85951"/>
                </a:lnTo>
                <a:lnTo>
                  <a:pt x="19526" y="105822"/>
                </a:lnTo>
                <a:lnTo>
                  <a:pt x="40826" y="119264"/>
                </a:lnTo>
                <a:lnTo>
                  <a:pt x="67056" y="124205"/>
                </a:lnTo>
                <a:lnTo>
                  <a:pt x="92844" y="119264"/>
                </a:lnTo>
                <a:lnTo>
                  <a:pt x="113918" y="105822"/>
                </a:lnTo>
                <a:lnTo>
                  <a:pt x="128135" y="85951"/>
                </a:lnTo>
                <a:lnTo>
                  <a:pt x="133350" y="61721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2034576" y="1911479"/>
            <a:ext cx="121024" cy="112955"/>
          </a:xfrm>
          <a:custGeom>
            <a:avLst/>
            <a:gdLst/>
            <a:ahLst/>
            <a:cxnLst/>
            <a:rect l="l" t="t" r="r" b="b"/>
            <a:pathLst>
              <a:path w="133350" h="124460">
                <a:moveTo>
                  <a:pt x="67056" y="0"/>
                </a:moveTo>
                <a:lnTo>
                  <a:pt x="40826" y="4929"/>
                </a:lnTo>
                <a:lnTo>
                  <a:pt x="19526" y="18287"/>
                </a:lnTo>
                <a:lnTo>
                  <a:pt x="5226" y="37933"/>
                </a:lnTo>
                <a:lnTo>
                  <a:pt x="0" y="61721"/>
                </a:lnTo>
                <a:lnTo>
                  <a:pt x="5226" y="85951"/>
                </a:lnTo>
                <a:lnTo>
                  <a:pt x="19526" y="105822"/>
                </a:lnTo>
                <a:lnTo>
                  <a:pt x="40826" y="119264"/>
                </a:lnTo>
                <a:lnTo>
                  <a:pt x="67056" y="124205"/>
                </a:lnTo>
                <a:lnTo>
                  <a:pt x="92844" y="119264"/>
                </a:lnTo>
                <a:lnTo>
                  <a:pt x="113918" y="105822"/>
                </a:lnTo>
                <a:lnTo>
                  <a:pt x="128135" y="85951"/>
                </a:lnTo>
                <a:lnTo>
                  <a:pt x="133350" y="61721"/>
                </a:lnTo>
                <a:lnTo>
                  <a:pt x="128135" y="37933"/>
                </a:lnTo>
                <a:lnTo>
                  <a:pt x="113918" y="18287"/>
                </a:lnTo>
                <a:lnTo>
                  <a:pt x="92844" y="4929"/>
                </a:lnTo>
                <a:lnTo>
                  <a:pt x="6705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68654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349" y="2334233"/>
            <a:ext cx="2819272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e.g., maximum likelihood</a:t>
            </a:r>
            <a:r>
              <a:rPr sz="1452" spc="-45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classifier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8962" y="2361191"/>
            <a:ext cx="2086215" cy="89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dirty="0">
                <a:latin typeface="Arial"/>
                <a:cs typeface="Arial"/>
              </a:rPr>
              <a:t>e.g., decision trees,  </a:t>
            </a:r>
            <a:r>
              <a:rPr sz="1452" spc="-5" dirty="0">
                <a:latin typeface="Arial"/>
                <a:cs typeface="Arial"/>
              </a:rPr>
              <a:t>artificial neural networks,  support vector machines,  nearest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neighbour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2792" y="3261584"/>
            <a:ext cx="7426233" cy="283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3154809"/>
            <a:r>
              <a:rPr sz="1452" spc="-5" dirty="0">
                <a:latin typeface="Arial"/>
                <a:cs typeface="Arial"/>
              </a:rPr>
              <a:t>Traditionally most classifiers have been grounded to 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significant degree in statistical decision</a:t>
            </a:r>
            <a:r>
              <a:rPr sz="1452" spc="-2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theory.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452">
              <a:latin typeface="Times New Roman"/>
              <a:cs typeface="Times New Roman"/>
            </a:endParaRPr>
          </a:p>
          <a:p>
            <a:pPr marL="11527">
              <a:spcBef>
                <a:spcPts val="5"/>
              </a:spcBef>
            </a:pPr>
            <a:r>
              <a:rPr sz="1452" spc="-5" dirty="0">
                <a:latin typeface="Arial"/>
                <a:cs typeface="Arial"/>
              </a:rPr>
              <a:t>These classifiers rely on assumptions of data distribution.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225">
              <a:latin typeface="Times New Roman"/>
              <a:cs typeface="Times New Roman"/>
            </a:endParaRPr>
          </a:p>
          <a:p>
            <a:pPr marL="11527" marR="4611"/>
            <a:r>
              <a:rPr sz="1452" spc="-5" dirty="0">
                <a:latin typeface="Arial"/>
                <a:cs typeface="Arial"/>
              </a:rPr>
              <a:t>The performance of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parametric classifier depends largely on how well the data match the  pre-defined  models and on </a:t>
            </a:r>
            <a:r>
              <a:rPr sz="1452" spc="-9" dirty="0">
                <a:latin typeface="Arial"/>
                <a:cs typeface="Arial"/>
              </a:rPr>
              <a:t>the </a:t>
            </a:r>
            <a:r>
              <a:rPr sz="1452" spc="-5" dirty="0">
                <a:latin typeface="Arial"/>
                <a:cs typeface="Arial"/>
              </a:rPr>
              <a:t>accuracy of the estimation of the model</a:t>
            </a:r>
            <a:r>
              <a:rPr sz="1452" spc="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parameters.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180">
              <a:latin typeface="Times New Roman"/>
              <a:cs typeface="Times New Roman"/>
            </a:endParaRPr>
          </a:p>
          <a:p>
            <a:pPr marL="11527" marR="1000502"/>
            <a:r>
              <a:rPr sz="1452" spc="-5" dirty="0">
                <a:latin typeface="Arial"/>
                <a:cs typeface="Arial"/>
              </a:rPr>
              <a:t>They suffer from the Hughes phenomenon (i.e. curse of dimensionality), and  consequently it might be difficult to have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significant number of training</a:t>
            </a:r>
            <a:r>
              <a:rPr sz="1452" spc="5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pixels.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498">
              <a:latin typeface="Times New Roman"/>
              <a:cs typeface="Times New Roman"/>
            </a:endParaRPr>
          </a:p>
          <a:p>
            <a:pPr marL="11527" marR="177508"/>
            <a:r>
              <a:rPr sz="1452" spc="-5" dirty="0">
                <a:latin typeface="Arial"/>
                <a:cs typeface="Arial"/>
              </a:rPr>
              <a:t>They are not adequate to integrate ancillary </a:t>
            </a:r>
            <a:r>
              <a:rPr sz="1452" spc="-9" dirty="0">
                <a:latin typeface="Arial"/>
                <a:cs typeface="Arial"/>
              </a:rPr>
              <a:t>data </a:t>
            </a:r>
            <a:r>
              <a:rPr sz="1452" spc="-5" dirty="0">
                <a:latin typeface="Arial"/>
                <a:cs typeface="Arial"/>
              </a:rPr>
              <a:t>(due to difficulties on classifying data at  different measurement scales and</a:t>
            </a:r>
            <a:r>
              <a:rPr sz="1452" spc="-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units).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7633" y="1670817"/>
            <a:ext cx="1341632" cy="539038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 marR="221886">
              <a:spcBef>
                <a:spcPts val="28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Parametric  </a:t>
            </a: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classifiers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5867" y="1493776"/>
            <a:ext cx="1564661" cy="790517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 marR="467399">
              <a:spcBef>
                <a:spcPts val="28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Non-  parametric  classifiers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6430" y="1146612"/>
            <a:ext cx="1891425" cy="539038"/>
          </a:xfrm>
          <a:prstGeom prst="rect">
            <a:avLst/>
          </a:prstGeom>
          <a:solidFill>
            <a:srgbClr val="669900"/>
          </a:solidFill>
          <a:ln w="28575">
            <a:solidFill>
              <a:srgbClr val="076548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 marR="299690">
              <a:spcBef>
                <a:spcPts val="28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Assumptions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634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3374" y="1486861"/>
            <a:ext cx="527893" cy="267981"/>
          </a:xfrm>
          <a:custGeom>
            <a:avLst/>
            <a:gdLst/>
            <a:ahLst/>
            <a:cxnLst/>
            <a:rect l="l" t="t" r="r" b="b"/>
            <a:pathLst>
              <a:path w="581660" h="295275">
                <a:moveTo>
                  <a:pt x="94261" y="226370"/>
                </a:moveTo>
                <a:lnTo>
                  <a:pt x="77724" y="192023"/>
                </a:lnTo>
                <a:lnTo>
                  <a:pt x="0" y="293369"/>
                </a:lnTo>
                <a:lnTo>
                  <a:pt x="76962" y="294291"/>
                </a:lnTo>
                <a:lnTo>
                  <a:pt x="76962" y="234695"/>
                </a:lnTo>
                <a:lnTo>
                  <a:pt x="94261" y="226370"/>
                </a:lnTo>
                <a:close/>
              </a:path>
              <a:path w="581660" h="295275">
                <a:moveTo>
                  <a:pt x="110819" y="260759"/>
                </a:moveTo>
                <a:lnTo>
                  <a:pt x="94261" y="226370"/>
                </a:lnTo>
                <a:lnTo>
                  <a:pt x="76962" y="234695"/>
                </a:lnTo>
                <a:lnTo>
                  <a:pt x="93725" y="268985"/>
                </a:lnTo>
                <a:lnTo>
                  <a:pt x="110819" y="260759"/>
                </a:lnTo>
                <a:close/>
              </a:path>
              <a:path w="581660" h="295275">
                <a:moveTo>
                  <a:pt x="127253" y="294893"/>
                </a:moveTo>
                <a:lnTo>
                  <a:pt x="110819" y="260759"/>
                </a:lnTo>
                <a:lnTo>
                  <a:pt x="93725" y="268985"/>
                </a:lnTo>
                <a:lnTo>
                  <a:pt x="76962" y="234695"/>
                </a:lnTo>
                <a:lnTo>
                  <a:pt x="76962" y="294291"/>
                </a:lnTo>
                <a:lnTo>
                  <a:pt x="127253" y="294893"/>
                </a:lnTo>
                <a:close/>
              </a:path>
              <a:path w="581660" h="295275">
                <a:moveTo>
                  <a:pt x="581405" y="34289"/>
                </a:moveTo>
                <a:lnTo>
                  <a:pt x="564641" y="0"/>
                </a:lnTo>
                <a:lnTo>
                  <a:pt x="94261" y="226370"/>
                </a:lnTo>
                <a:lnTo>
                  <a:pt x="110819" y="260759"/>
                </a:lnTo>
                <a:lnTo>
                  <a:pt x="581405" y="34289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6992392" y="1441217"/>
            <a:ext cx="596473" cy="341171"/>
          </a:xfrm>
          <a:custGeom>
            <a:avLst/>
            <a:gdLst/>
            <a:ahLst/>
            <a:cxnLst/>
            <a:rect l="l" t="t" r="r" b="b"/>
            <a:pathLst>
              <a:path w="657225" h="375919">
                <a:moveTo>
                  <a:pt x="566221" y="303174"/>
                </a:moveTo>
                <a:lnTo>
                  <a:pt x="18287" y="0"/>
                </a:lnTo>
                <a:lnTo>
                  <a:pt x="0" y="33528"/>
                </a:lnTo>
                <a:lnTo>
                  <a:pt x="547930" y="336708"/>
                </a:lnTo>
                <a:lnTo>
                  <a:pt x="566221" y="303174"/>
                </a:lnTo>
                <a:close/>
              </a:path>
              <a:path w="657225" h="375919">
                <a:moveTo>
                  <a:pt x="582930" y="372568"/>
                </a:moveTo>
                <a:lnTo>
                  <a:pt x="582930" y="312419"/>
                </a:lnTo>
                <a:lnTo>
                  <a:pt x="564629" y="345948"/>
                </a:lnTo>
                <a:lnTo>
                  <a:pt x="547930" y="336708"/>
                </a:lnTo>
                <a:lnTo>
                  <a:pt x="529589" y="370331"/>
                </a:lnTo>
                <a:lnTo>
                  <a:pt x="582930" y="372568"/>
                </a:lnTo>
                <a:close/>
              </a:path>
              <a:path w="657225" h="375919">
                <a:moveTo>
                  <a:pt x="582930" y="312419"/>
                </a:moveTo>
                <a:lnTo>
                  <a:pt x="566221" y="303174"/>
                </a:lnTo>
                <a:lnTo>
                  <a:pt x="547930" y="336708"/>
                </a:lnTo>
                <a:lnTo>
                  <a:pt x="564629" y="345948"/>
                </a:lnTo>
                <a:lnTo>
                  <a:pt x="582930" y="312419"/>
                </a:lnTo>
                <a:close/>
              </a:path>
              <a:path w="657225" h="375919">
                <a:moveTo>
                  <a:pt x="656831" y="375666"/>
                </a:moveTo>
                <a:lnTo>
                  <a:pt x="584454" y="269748"/>
                </a:lnTo>
                <a:lnTo>
                  <a:pt x="566221" y="303174"/>
                </a:lnTo>
                <a:lnTo>
                  <a:pt x="582930" y="312419"/>
                </a:lnTo>
                <a:lnTo>
                  <a:pt x="582930" y="372568"/>
                </a:lnTo>
                <a:lnTo>
                  <a:pt x="656831" y="375666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336790" y="2605810"/>
            <a:ext cx="575726" cy="686376"/>
          </a:xfrm>
          <a:custGeom>
            <a:avLst/>
            <a:gdLst/>
            <a:ahLst/>
            <a:cxnLst/>
            <a:rect l="l" t="t" r="r" b="b"/>
            <a:pathLst>
              <a:path w="634364" h="756285">
                <a:moveTo>
                  <a:pt x="633984" y="566927"/>
                </a:moveTo>
                <a:lnTo>
                  <a:pt x="475488" y="566927"/>
                </a:lnTo>
                <a:lnTo>
                  <a:pt x="475487" y="0"/>
                </a:lnTo>
                <a:lnTo>
                  <a:pt x="158495" y="0"/>
                </a:lnTo>
                <a:lnTo>
                  <a:pt x="158496" y="566927"/>
                </a:lnTo>
                <a:lnTo>
                  <a:pt x="0" y="566927"/>
                </a:lnTo>
                <a:lnTo>
                  <a:pt x="316992" y="755903"/>
                </a:lnTo>
                <a:lnTo>
                  <a:pt x="633984" y="566927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336790" y="2605810"/>
            <a:ext cx="575726" cy="686376"/>
          </a:xfrm>
          <a:custGeom>
            <a:avLst/>
            <a:gdLst/>
            <a:ahLst/>
            <a:cxnLst/>
            <a:rect l="l" t="t" r="r" b="b"/>
            <a:pathLst>
              <a:path w="634364" h="756285">
                <a:moveTo>
                  <a:pt x="0" y="566927"/>
                </a:moveTo>
                <a:lnTo>
                  <a:pt x="158496" y="566927"/>
                </a:lnTo>
                <a:lnTo>
                  <a:pt x="158495" y="0"/>
                </a:lnTo>
                <a:lnTo>
                  <a:pt x="475487" y="0"/>
                </a:lnTo>
                <a:lnTo>
                  <a:pt x="475488" y="566927"/>
                </a:lnTo>
                <a:lnTo>
                  <a:pt x="633984" y="566927"/>
                </a:lnTo>
                <a:lnTo>
                  <a:pt x="316992" y="755903"/>
                </a:lnTo>
                <a:lnTo>
                  <a:pt x="0" y="566927"/>
                </a:lnTo>
                <a:close/>
              </a:path>
            </a:pathLst>
          </a:custGeom>
          <a:ln w="2857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2062239" y="3310513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164591" y="82295"/>
                </a:moveTo>
                <a:lnTo>
                  <a:pt x="158162" y="50470"/>
                </a:lnTo>
                <a:lnTo>
                  <a:pt x="140588" y="24288"/>
                </a:lnTo>
                <a:lnTo>
                  <a:pt x="114442" y="6536"/>
                </a:lnTo>
                <a:lnTo>
                  <a:pt x="82295" y="0"/>
                </a:lnTo>
                <a:lnTo>
                  <a:pt x="50149" y="6536"/>
                </a:lnTo>
                <a:lnTo>
                  <a:pt x="24002" y="24288"/>
                </a:lnTo>
                <a:lnTo>
                  <a:pt x="6429" y="50470"/>
                </a:lnTo>
                <a:lnTo>
                  <a:pt x="0" y="82295"/>
                </a:lnTo>
                <a:lnTo>
                  <a:pt x="6429" y="114561"/>
                </a:lnTo>
                <a:lnTo>
                  <a:pt x="24002" y="140970"/>
                </a:lnTo>
                <a:lnTo>
                  <a:pt x="50149" y="158805"/>
                </a:lnTo>
                <a:lnTo>
                  <a:pt x="82295" y="165353"/>
                </a:lnTo>
                <a:lnTo>
                  <a:pt x="114442" y="158805"/>
                </a:lnTo>
                <a:lnTo>
                  <a:pt x="140588" y="140969"/>
                </a:lnTo>
                <a:lnTo>
                  <a:pt x="158162" y="114561"/>
                </a:lnTo>
                <a:lnTo>
                  <a:pt x="164591" y="82295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062239" y="3310513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82295" y="0"/>
                </a:moveTo>
                <a:lnTo>
                  <a:pt x="50149" y="6536"/>
                </a:lnTo>
                <a:lnTo>
                  <a:pt x="24002" y="24288"/>
                </a:lnTo>
                <a:lnTo>
                  <a:pt x="6429" y="50470"/>
                </a:lnTo>
                <a:lnTo>
                  <a:pt x="0" y="82295"/>
                </a:lnTo>
                <a:lnTo>
                  <a:pt x="6429" y="114561"/>
                </a:lnTo>
                <a:lnTo>
                  <a:pt x="24002" y="140970"/>
                </a:lnTo>
                <a:lnTo>
                  <a:pt x="50149" y="158805"/>
                </a:lnTo>
                <a:lnTo>
                  <a:pt x="82295" y="165353"/>
                </a:lnTo>
                <a:lnTo>
                  <a:pt x="114442" y="158805"/>
                </a:lnTo>
                <a:lnTo>
                  <a:pt x="140588" y="140969"/>
                </a:lnTo>
                <a:lnTo>
                  <a:pt x="158162" y="114561"/>
                </a:lnTo>
                <a:lnTo>
                  <a:pt x="164591" y="82295"/>
                </a:lnTo>
                <a:lnTo>
                  <a:pt x="158162" y="50470"/>
                </a:lnTo>
                <a:lnTo>
                  <a:pt x="140588" y="24288"/>
                </a:lnTo>
                <a:lnTo>
                  <a:pt x="114442" y="6536"/>
                </a:lnTo>
                <a:lnTo>
                  <a:pt x="8229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062239" y="3960580"/>
            <a:ext cx="149839" cy="149839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1" y="82296"/>
                </a:moveTo>
                <a:lnTo>
                  <a:pt x="158162" y="50149"/>
                </a:lnTo>
                <a:lnTo>
                  <a:pt x="140588" y="24002"/>
                </a:lnTo>
                <a:lnTo>
                  <a:pt x="114442" y="6429"/>
                </a:lnTo>
                <a:lnTo>
                  <a:pt x="82295" y="0"/>
                </a:lnTo>
                <a:lnTo>
                  <a:pt x="50149" y="6429"/>
                </a:lnTo>
                <a:lnTo>
                  <a:pt x="24002" y="24003"/>
                </a:lnTo>
                <a:lnTo>
                  <a:pt x="6429" y="50149"/>
                </a:lnTo>
                <a:lnTo>
                  <a:pt x="0" y="82296"/>
                </a:lnTo>
                <a:lnTo>
                  <a:pt x="6429" y="114442"/>
                </a:lnTo>
                <a:lnTo>
                  <a:pt x="24002" y="140588"/>
                </a:lnTo>
                <a:lnTo>
                  <a:pt x="50149" y="158162"/>
                </a:lnTo>
                <a:lnTo>
                  <a:pt x="82295" y="164591"/>
                </a:lnTo>
                <a:lnTo>
                  <a:pt x="114442" y="158162"/>
                </a:lnTo>
                <a:lnTo>
                  <a:pt x="140588" y="140588"/>
                </a:lnTo>
                <a:lnTo>
                  <a:pt x="158162" y="114442"/>
                </a:lnTo>
                <a:lnTo>
                  <a:pt x="164591" y="82296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2062239" y="3960580"/>
            <a:ext cx="149839" cy="149839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295" y="0"/>
                </a:moveTo>
                <a:lnTo>
                  <a:pt x="50149" y="6429"/>
                </a:lnTo>
                <a:lnTo>
                  <a:pt x="24002" y="24003"/>
                </a:lnTo>
                <a:lnTo>
                  <a:pt x="6429" y="50149"/>
                </a:lnTo>
                <a:lnTo>
                  <a:pt x="0" y="82296"/>
                </a:lnTo>
                <a:lnTo>
                  <a:pt x="6429" y="114442"/>
                </a:lnTo>
                <a:lnTo>
                  <a:pt x="24002" y="140588"/>
                </a:lnTo>
                <a:lnTo>
                  <a:pt x="50149" y="158162"/>
                </a:lnTo>
                <a:lnTo>
                  <a:pt x="82295" y="164591"/>
                </a:lnTo>
                <a:lnTo>
                  <a:pt x="114442" y="158162"/>
                </a:lnTo>
                <a:lnTo>
                  <a:pt x="140588" y="140588"/>
                </a:lnTo>
                <a:lnTo>
                  <a:pt x="158162" y="114442"/>
                </a:lnTo>
                <a:lnTo>
                  <a:pt x="164591" y="82296"/>
                </a:lnTo>
                <a:lnTo>
                  <a:pt x="158162" y="50149"/>
                </a:lnTo>
                <a:lnTo>
                  <a:pt x="140588" y="24002"/>
                </a:lnTo>
                <a:lnTo>
                  <a:pt x="114442" y="6429"/>
                </a:lnTo>
                <a:lnTo>
                  <a:pt x="8229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2062239" y="4363763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164591" y="82295"/>
                </a:moveTo>
                <a:lnTo>
                  <a:pt x="158162" y="50470"/>
                </a:lnTo>
                <a:lnTo>
                  <a:pt x="140588" y="24288"/>
                </a:lnTo>
                <a:lnTo>
                  <a:pt x="114442" y="6536"/>
                </a:lnTo>
                <a:lnTo>
                  <a:pt x="82295" y="0"/>
                </a:lnTo>
                <a:lnTo>
                  <a:pt x="50149" y="6536"/>
                </a:lnTo>
                <a:lnTo>
                  <a:pt x="24002" y="24288"/>
                </a:lnTo>
                <a:lnTo>
                  <a:pt x="6429" y="50470"/>
                </a:lnTo>
                <a:lnTo>
                  <a:pt x="0" y="82295"/>
                </a:lnTo>
                <a:lnTo>
                  <a:pt x="6429" y="114561"/>
                </a:lnTo>
                <a:lnTo>
                  <a:pt x="24002" y="140970"/>
                </a:lnTo>
                <a:lnTo>
                  <a:pt x="50149" y="158805"/>
                </a:lnTo>
                <a:lnTo>
                  <a:pt x="82295" y="165353"/>
                </a:lnTo>
                <a:lnTo>
                  <a:pt x="114442" y="158805"/>
                </a:lnTo>
                <a:lnTo>
                  <a:pt x="140588" y="140969"/>
                </a:lnTo>
                <a:lnTo>
                  <a:pt x="158162" y="114561"/>
                </a:lnTo>
                <a:lnTo>
                  <a:pt x="164591" y="82295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2062239" y="4363763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82295" y="0"/>
                </a:moveTo>
                <a:lnTo>
                  <a:pt x="50149" y="6536"/>
                </a:lnTo>
                <a:lnTo>
                  <a:pt x="24002" y="24288"/>
                </a:lnTo>
                <a:lnTo>
                  <a:pt x="6429" y="50470"/>
                </a:lnTo>
                <a:lnTo>
                  <a:pt x="0" y="82295"/>
                </a:lnTo>
                <a:lnTo>
                  <a:pt x="6429" y="114561"/>
                </a:lnTo>
                <a:lnTo>
                  <a:pt x="24002" y="140970"/>
                </a:lnTo>
                <a:lnTo>
                  <a:pt x="50149" y="158805"/>
                </a:lnTo>
                <a:lnTo>
                  <a:pt x="82295" y="165353"/>
                </a:lnTo>
                <a:lnTo>
                  <a:pt x="114442" y="158805"/>
                </a:lnTo>
                <a:lnTo>
                  <a:pt x="140588" y="140969"/>
                </a:lnTo>
                <a:lnTo>
                  <a:pt x="158162" y="114561"/>
                </a:lnTo>
                <a:lnTo>
                  <a:pt x="164591" y="82295"/>
                </a:lnTo>
                <a:lnTo>
                  <a:pt x="158162" y="50470"/>
                </a:lnTo>
                <a:lnTo>
                  <a:pt x="140588" y="24288"/>
                </a:lnTo>
                <a:lnTo>
                  <a:pt x="114442" y="6536"/>
                </a:lnTo>
                <a:lnTo>
                  <a:pt x="8229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2063622" y="4988935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164592" y="83058"/>
                </a:moveTo>
                <a:lnTo>
                  <a:pt x="158162" y="50792"/>
                </a:lnTo>
                <a:lnTo>
                  <a:pt x="140588" y="24383"/>
                </a:lnTo>
                <a:lnTo>
                  <a:pt x="114442" y="6548"/>
                </a:lnTo>
                <a:lnTo>
                  <a:pt x="82296" y="0"/>
                </a:lnTo>
                <a:lnTo>
                  <a:pt x="50149" y="6548"/>
                </a:lnTo>
                <a:lnTo>
                  <a:pt x="24003" y="24384"/>
                </a:lnTo>
                <a:lnTo>
                  <a:pt x="6429" y="50792"/>
                </a:lnTo>
                <a:lnTo>
                  <a:pt x="0" y="83058"/>
                </a:lnTo>
                <a:lnTo>
                  <a:pt x="6429" y="114883"/>
                </a:lnTo>
                <a:lnTo>
                  <a:pt x="24003" y="141065"/>
                </a:lnTo>
                <a:lnTo>
                  <a:pt x="50149" y="158817"/>
                </a:lnTo>
                <a:lnTo>
                  <a:pt x="82296" y="165354"/>
                </a:lnTo>
                <a:lnTo>
                  <a:pt x="114442" y="158817"/>
                </a:lnTo>
                <a:lnTo>
                  <a:pt x="140589" y="141065"/>
                </a:lnTo>
                <a:lnTo>
                  <a:pt x="158162" y="114883"/>
                </a:lnTo>
                <a:lnTo>
                  <a:pt x="164592" y="83058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2063622" y="4988935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82296" y="0"/>
                </a:moveTo>
                <a:lnTo>
                  <a:pt x="50149" y="6548"/>
                </a:lnTo>
                <a:lnTo>
                  <a:pt x="24003" y="24384"/>
                </a:lnTo>
                <a:lnTo>
                  <a:pt x="6429" y="50792"/>
                </a:lnTo>
                <a:lnTo>
                  <a:pt x="0" y="83058"/>
                </a:lnTo>
                <a:lnTo>
                  <a:pt x="6429" y="114883"/>
                </a:lnTo>
                <a:lnTo>
                  <a:pt x="24003" y="141065"/>
                </a:lnTo>
                <a:lnTo>
                  <a:pt x="50149" y="158817"/>
                </a:lnTo>
                <a:lnTo>
                  <a:pt x="82296" y="165354"/>
                </a:lnTo>
                <a:lnTo>
                  <a:pt x="114442" y="158817"/>
                </a:lnTo>
                <a:lnTo>
                  <a:pt x="140589" y="141065"/>
                </a:lnTo>
                <a:lnTo>
                  <a:pt x="158162" y="114883"/>
                </a:lnTo>
                <a:lnTo>
                  <a:pt x="164592" y="83058"/>
                </a:lnTo>
                <a:lnTo>
                  <a:pt x="158162" y="50792"/>
                </a:lnTo>
                <a:lnTo>
                  <a:pt x="140588" y="24383"/>
                </a:lnTo>
                <a:lnTo>
                  <a:pt x="114442" y="6548"/>
                </a:lnTo>
                <a:lnTo>
                  <a:pt x="8229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2062239" y="5661827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164591" y="82295"/>
                </a:moveTo>
                <a:lnTo>
                  <a:pt x="158162" y="50470"/>
                </a:lnTo>
                <a:lnTo>
                  <a:pt x="140588" y="24288"/>
                </a:lnTo>
                <a:lnTo>
                  <a:pt x="114442" y="6536"/>
                </a:lnTo>
                <a:lnTo>
                  <a:pt x="82295" y="0"/>
                </a:lnTo>
                <a:lnTo>
                  <a:pt x="50149" y="6536"/>
                </a:lnTo>
                <a:lnTo>
                  <a:pt x="24002" y="24288"/>
                </a:lnTo>
                <a:lnTo>
                  <a:pt x="6429" y="50470"/>
                </a:lnTo>
                <a:lnTo>
                  <a:pt x="0" y="82295"/>
                </a:lnTo>
                <a:lnTo>
                  <a:pt x="6429" y="114561"/>
                </a:lnTo>
                <a:lnTo>
                  <a:pt x="24002" y="140970"/>
                </a:lnTo>
                <a:lnTo>
                  <a:pt x="50149" y="158805"/>
                </a:lnTo>
                <a:lnTo>
                  <a:pt x="82295" y="165353"/>
                </a:lnTo>
                <a:lnTo>
                  <a:pt x="114442" y="158805"/>
                </a:lnTo>
                <a:lnTo>
                  <a:pt x="140588" y="140969"/>
                </a:lnTo>
                <a:lnTo>
                  <a:pt x="158162" y="114561"/>
                </a:lnTo>
                <a:lnTo>
                  <a:pt x="164591" y="82295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2062239" y="5661827"/>
            <a:ext cx="149839" cy="150415"/>
          </a:xfrm>
          <a:custGeom>
            <a:avLst/>
            <a:gdLst/>
            <a:ahLst/>
            <a:cxnLst/>
            <a:rect l="l" t="t" r="r" b="b"/>
            <a:pathLst>
              <a:path w="165100" h="165735">
                <a:moveTo>
                  <a:pt x="82295" y="0"/>
                </a:moveTo>
                <a:lnTo>
                  <a:pt x="50149" y="6536"/>
                </a:lnTo>
                <a:lnTo>
                  <a:pt x="24002" y="24288"/>
                </a:lnTo>
                <a:lnTo>
                  <a:pt x="6429" y="50470"/>
                </a:lnTo>
                <a:lnTo>
                  <a:pt x="0" y="82295"/>
                </a:lnTo>
                <a:lnTo>
                  <a:pt x="6429" y="114561"/>
                </a:lnTo>
                <a:lnTo>
                  <a:pt x="24002" y="140970"/>
                </a:lnTo>
                <a:lnTo>
                  <a:pt x="50149" y="158805"/>
                </a:lnTo>
                <a:lnTo>
                  <a:pt x="82295" y="165353"/>
                </a:lnTo>
                <a:lnTo>
                  <a:pt x="114442" y="158805"/>
                </a:lnTo>
                <a:lnTo>
                  <a:pt x="140588" y="140969"/>
                </a:lnTo>
                <a:lnTo>
                  <a:pt x="158162" y="114561"/>
                </a:lnTo>
                <a:lnTo>
                  <a:pt x="164591" y="82295"/>
                </a:lnTo>
                <a:lnTo>
                  <a:pt x="158162" y="50470"/>
                </a:lnTo>
                <a:lnTo>
                  <a:pt x="140588" y="24288"/>
                </a:lnTo>
                <a:lnTo>
                  <a:pt x="114442" y="6536"/>
                </a:lnTo>
                <a:lnTo>
                  <a:pt x="8229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63495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2281" y="2434302"/>
            <a:ext cx="6704012" cy="2469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018896" y="1182342"/>
            <a:ext cx="7733404" cy="1008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3921322" algn="l"/>
              </a:tabLst>
            </a:pPr>
            <a:r>
              <a:rPr sz="1815" b="1" spc="-9" dirty="0">
                <a:latin typeface="Arial"/>
                <a:cs typeface="Arial"/>
              </a:rPr>
              <a:t>Non-parametric</a:t>
            </a:r>
            <a:r>
              <a:rPr sz="1815" b="1" spc="32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classifiers	Artificial Neural</a:t>
            </a:r>
            <a:r>
              <a:rPr sz="1815" b="1" spc="14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Networks</a:t>
            </a:r>
            <a:endParaRPr sz="1815">
              <a:latin typeface="Arial"/>
              <a:cs typeface="Arial"/>
            </a:endParaRPr>
          </a:p>
          <a:p>
            <a:pPr marL="11527">
              <a:spcBef>
                <a:spcPts val="1039"/>
              </a:spcBef>
            </a:pP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An ANN is </a:t>
            </a:r>
            <a:r>
              <a:rPr sz="1452" dirty="0">
                <a:solidFill>
                  <a:srgbClr val="9C3C2C"/>
                </a:solidFill>
                <a:latin typeface="Arial"/>
                <a:cs typeface="Arial"/>
              </a:rPr>
              <a:t>a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form of artificial intelligence that imitates some functions of the human</a:t>
            </a:r>
            <a:r>
              <a:rPr sz="1452" spc="86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brain.</a:t>
            </a:r>
            <a:endParaRPr sz="1452">
              <a:latin typeface="Arial"/>
              <a:cs typeface="Arial"/>
            </a:endParaRPr>
          </a:p>
          <a:p>
            <a:pPr marL="11527">
              <a:spcBef>
                <a:spcPts val="1189"/>
              </a:spcBef>
            </a:pPr>
            <a:r>
              <a:rPr sz="1452" dirty="0">
                <a:solidFill>
                  <a:srgbClr val="9C3C2C"/>
                </a:solidFill>
                <a:latin typeface="Arial"/>
                <a:cs typeface="Arial"/>
              </a:rPr>
              <a:t>An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ANN consists </a:t>
            </a:r>
            <a:r>
              <a:rPr sz="1452" dirty="0">
                <a:solidFill>
                  <a:srgbClr val="9C3C2C"/>
                </a:solidFill>
                <a:latin typeface="Arial"/>
                <a:cs typeface="Arial"/>
              </a:rPr>
              <a:t>of a series of layers, each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containing </a:t>
            </a:r>
            <a:r>
              <a:rPr sz="1452" dirty="0">
                <a:solidFill>
                  <a:srgbClr val="9C3C2C"/>
                </a:solidFill>
                <a:latin typeface="Arial"/>
                <a:cs typeface="Arial"/>
              </a:rPr>
              <a:t>a set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of processing units (i.e.</a:t>
            </a:r>
            <a:r>
              <a:rPr sz="1452" spc="-2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neurones)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8896" y="4810743"/>
            <a:ext cx="8084372" cy="1281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851810"/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All neurones on </a:t>
            </a:r>
            <a:r>
              <a:rPr sz="1452" dirty="0">
                <a:solidFill>
                  <a:srgbClr val="9C3C2C"/>
                </a:solidFill>
                <a:latin typeface="Arial"/>
                <a:cs typeface="Arial"/>
              </a:rPr>
              <a:t>a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given layers </a:t>
            </a:r>
            <a:r>
              <a:rPr sz="1452" dirty="0">
                <a:solidFill>
                  <a:srgbClr val="9C3C2C"/>
                </a:solidFill>
                <a:latin typeface="Arial"/>
                <a:cs typeface="Arial"/>
              </a:rPr>
              <a:t>are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linked by weighted connections to all neurones on the  previous and subsequent</a:t>
            </a:r>
            <a:r>
              <a:rPr sz="1452" spc="-50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layers.</a:t>
            </a:r>
            <a:endParaRPr sz="1452">
              <a:latin typeface="Arial"/>
              <a:cs typeface="Arial"/>
            </a:endParaRPr>
          </a:p>
          <a:p>
            <a:pPr marL="11527" marR="232836">
              <a:spcBef>
                <a:spcPts val="1180"/>
              </a:spcBef>
            </a:pP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During the training phase, the ANN learns about the regularities present in the training data, and  based on these regularities, </a:t>
            </a:r>
            <a:r>
              <a:rPr sz="1452" dirty="0">
                <a:solidFill>
                  <a:srgbClr val="9C3C2C"/>
                </a:solidFill>
                <a:latin typeface="Arial"/>
                <a:cs typeface="Arial"/>
              </a:rPr>
              <a:t>constructs rules that can be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extended to the unknown</a:t>
            </a:r>
            <a:r>
              <a:rPr sz="1452" spc="2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9C3C2C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  <a:p>
            <a:pPr marR="4611" algn="r">
              <a:spcBef>
                <a:spcPts val="300"/>
              </a:spcBef>
            </a:pPr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Foody</a:t>
            </a:r>
            <a:r>
              <a:rPr sz="1271" b="1" spc="-54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(1999)</a:t>
            </a:r>
            <a:endParaRPr sz="1271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50431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365" y="3643154"/>
            <a:ext cx="4672085" cy="228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latin typeface="Arial"/>
                <a:cs typeface="Arial"/>
              </a:rPr>
              <a:t>Most common </a:t>
            </a:r>
            <a:r>
              <a:rPr sz="1634" b="1" spc="-5" dirty="0">
                <a:latin typeface="Arial"/>
                <a:cs typeface="Arial"/>
              </a:rPr>
              <a:t>types </a:t>
            </a:r>
            <a:r>
              <a:rPr sz="1634" b="1" dirty="0">
                <a:latin typeface="Arial"/>
                <a:cs typeface="Arial"/>
              </a:rPr>
              <a:t>of</a:t>
            </a:r>
            <a:r>
              <a:rPr sz="1634" b="1" spc="-73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ANN</a:t>
            </a:r>
            <a:endParaRPr sz="1634">
              <a:latin typeface="Arial"/>
              <a:cs typeface="Arial"/>
            </a:endParaRPr>
          </a:p>
          <a:p>
            <a:pPr marL="940563" marR="85296">
              <a:lnSpc>
                <a:spcPts val="4039"/>
              </a:lnSpc>
              <a:spcBef>
                <a:spcPts val="132"/>
              </a:spcBef>
            </a:pPr>
            <a:r>
              <a:rPr sz="1452" spc="-5" dirty="0">
                <a:latin typeface="Arial"/>
                <a:cs typeface="Arial"/>
              </a:rPr>
              <a:t>Multi-layer perceptron with back-propagation  Self-organised feature map</a:t>
            </a:r>
            <a:r>
              <a:rPr sz="1452" spc="-45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(SOM)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543">
              <a:latin typeface="Times New Roman"/>
              <a:cs typeface="Times New Roman"/>
            </a:endParaRPr>
          </a:p>
          <a:p>
            <a:pPr marL="940563"/>
            <a:r>
              <a:rPr sz="1452" spc="-5" dirty="0">
                <a:latin typeface="Arial"/>
                <a:cs typeface="Arial"/>
              </a:rPr>
              <a:t>Hopfield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networks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997">
              <a:latin typeface="Times New Roman"/>
              <a:cs typeface="Times New Roman"/>
            </a:endParaRPr>
          </a:p>
          <a:p>
            <a:pPr marL="940563">
              <a:spcBef>
                <a:spcPts val="5"/>
              </a:spcBef>
            </a:pPr>
            <a:r>
              <a:rPr sz="1452" spc="-5" dirty="0">
                <a:latin typeface="Arial"/>
                <a:cs typeface="Arial"/>
              </a:rPr>
              <a:t>ART (Adaptive Ressonance Theory)</a:t>
            </a:r>
            <a:r>
              <a:rPr sz="1452" spc="-36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Systems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2391" y="1825034"/>
            <a:ext cx="700784" cy="261867"/>
          </a:xfrm>
          <a:prstGeom prst="rect">
            <a:avLst/>
          </a:prstGeom>
          <a:solidFill>
            <a:srgbClr val="808000"/>
          </a:solidFill>
          <a:ln w="38100">
            <a:solidFill>
              <a:srgbClr val="99CC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b="1" spc="-5" dirty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3156" y="1825034"/>
            <a:ext cx="700208" cy="261867"/>
          </a:xfrm>
          <a:prstGeom prst="rect">
            <a:avLst/>
          </a:prstGeom>
          <a:solidFill>
            <a:srgbClr val="B74633"/>
          </a:solidFill>
          <a:ln w="38100">
            <a:solidFill>
              <a:srgbClr val="9C3C2C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b="1" spc="-5" dirty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9930" y="2640388"/>
            <a:ext cx="1326072" cy="261867"/>
          </a:xfrm>
          <a:prstGeom prst="rect">
            <a:avLst/>
          </a:prstGeom>
          <a:solidFill>
            <a:srgbClr val="808000"/>
          </a:solidFill>
          <a:ln w="38100">
            <a:solidFill>
              <a:srgbClr val="99CC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b="1" spc="-5" dirty="0">
                <a:solidFill>
                  <a:srgbClr val="FFFFFF"/>
                </a:solidFill>
                <a:latin typeface="Arial"/>
                <a:cs typeface="Arial"/>
              </a:rPr>
              <a:t>Supervised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5698" y="2640388"/>
            <a:ext cx="1512217" cy="261867"/>
          </a:xfrm>
          <a:prstGeom prst="rect">
            <a:avLst/>
          </a:prstGeom>
          <a:solidFill>
            <a:srgbClr val="808000"/>
          </a:solidFill>
          <a:ln w="38100">
            <a:solidFill>
              <a:srgbClr val="99CC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b="1" spc="-5" dirty="0">
                <a:solidFill>
                  <a:srgbClr val="FFFFFF"/>
                </a:solidFill>
                <a:latin typeface="Arial"/>
                <a:cs typeface="Arial"/>
              </a:rPr>
              <a:t>Unsupervised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290" y="2640388"/>
            <a:ext cx="700784" cy="261867"/>
          </a:xfrm>
          <a:prstGeom prst="rect">
            <a:avLst/>
          </a:prstGeom>
          <a:solidFill>
            <a:srgbClr val="B74633"/>
          </a:solidFill>
          <a:ln w="38100">
            <a:solidFill>
              <a:srgbClr val="9C3C2C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b="1" spc="-5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1039" y="2640388"/>
            <a:ext cx="700784" cy="261867"/>
          </a:xfrm>
          <a:prstGeom prst="rect">
            <a:avLst/>
          </a:prstGeom>
          <a:solidFill>
            <a:srgbClr val="B74633"/>
          </a:solidFill>
          <a:ln w="38100">
            <a:solidFill>
              <a:srgbClr val="9C3C2C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b="1" dirty="0">
                <a:solidFill>
                  <a:srgbClr val="FFFFFF"/>
                </a:solidFill>
                <a:latin typeface="Arial"/>
                <a:cs typeface="Arial"/>
              </a:rPr>
              <a:t>Soft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1243" y="2160443"/>
            <a:ext cx="396496" cy="412632"/>
          </a:xfrm>
          <a:custGeom>
            <a:avLst/>
            <a:gdLst/>
            <a:ahLst/>
            <a:cxnLst/>
            <a:rect l="l" t="t" r="r" b="b"/>
            <a:pathLst>
              <a:path w="436880" h="454660">
                <a:moveTo>
                  <a:pt x="65748" y="358856"/>
                </a:moveTo>
                <a:lnTo>
                  <a:pt x="38100" y="332232"/>
                </a:lnTo>
                <a:lnTo>
                  <a:pt x="0" y="454152"/>
                </a:lnTo>
                <a:lnTo>
                  <a:pt x="52578" y="435516"/>
                </a:lnTo>
                <a:lnTo>
                  <a:pt x="52578" y="372618"/>
                </a:lnTo>
                <a:lnTo>
                  <a:pt x="65748" y="358856"/>
                </a:lnTo>
                <a:close/>
              </a:path>
              <a:path w="436880" h="454660">
                <a:moveTo>
                  <a:pt x="92941" y="385042"/>
                </a:moveTo>
                <a:lnTo>
                  <a:pt x="65748" y="358856"/>
                </a:lnTo>
                <a:lnTo>
                  <a:pt x="52578" y="372618"/>
                </a:lnTo>
                <a:lnTo>
                  <a:pt x="80010" y="398526"/>
                </a:lnTo>
                <a:lnTo>
                  <a:pt x="92941" y="385042"/>
                </a:lnTo>
                <a:close/>
              </a:path>
              <a:path w="436880" h="454660">
                <a:moveTo>
                  <a:pt x="120396" y="411480"/>
                </a:moveTo>
                <a:lnTo>
                  <a:pt x="92941" y="385042"/>
                </a:lnTo>
                <a:lnTo>
                  <a:pt x="80010" y="398526"/>
                </a:lnTo>
                <a:lnTo>
                  <a:pt x="52578" y="372618"/>
                </a:lnTo>
                <a:lnTo>
                  <a:pt x="52578" y="435516"/>
                </a:lnTo>
                <a:lnTo>
                  <a:pt x="120396" y="411480"/>
                </a:lnTo>
                <a:close/>
              </a:path>
              <a:path w="436880" h="454660">
                <a:moveTo>
                  <a:pt x="436625" y="26670"/>
                </a:moveTo>
                <a:lnTo>
                  <a:pt x="409194" y="0"/>
                </a:lnTo>
                <a:lnTo>
                  <a:pt x="65748" y="358856"/>
                </a:lnTo>
                <a:lnTo>
                  <a:pt x="92941" y="385042"/>
                </a:lnTo>
                <a:lnTo>
                  <a:pt x="436625" y="2667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4536652" y="2161134"/>
            <a:ext cx="340595" cy="403412"/>
          </a:xfrm>
          <a:custGeom>
            <a:avLst/>
            <a:gdLst/>
            <a:ahLst/>
            <a:cxnLst/>
            <a:rect l="l" t="t" r="r" b="b"/>
            <a:pathLst>
              <a:path w="375285" h="444500">
                <a:moveTo>
                  <a:pt x="316953" y="344244"/>
                </a:moveTo>
                <a:lnTo>
                  <a:pt x="29717" y="0"/>
                </a:lnTo>
                <a:lnTo>
                  <a:pt x="0" y="24383"/>
                </a:lnTo>
                <a:lnTo>
                  <a:pt x="287444" y="368878"/>
                </a:lnTo>
                <a:lnTo>
                  <a:pt x="316953" y="344244"/>
                </a:lnTo>
                <a:close/>
              </a:path>
              <a:path w="375285" h="444500">
                <a:moveTo>
                  <a:pt x="329183" y="424224"/>
                </a:moveTo>
                <a:lnTo>
                  <a:pt x="329183" y="358901"/>
                </a:lnTo>
                <a:lnTo>
                  <a:pt x="299465" y="383285"/>
                </a:lnTo>
                <a:lnTo>
                  <a:pt x="287444" y="368878"/>
                </a:lnTo>
                <a:lnTo>
                  <a:pt x="258317" y="393191"/>
                </a:lnTo>
                <a:lnTo>
                  <a:pt x="329183" y="424224"/>
                </a:lnTo>
                <a:close/>
              </a:path>
              <a:path w="375285" h="444500">
                <a:moveTo>
                  <a:pt x="329183" y="358901"/>
                </a:moveTo>
                <a:lnTo>
                  <a:pt x="316953" y="344244"/>
                </a:lnTo>
                <a:lnTo>
                  <a:pt x="287444" y="368878"/>
                </a:lnTo>
                <a:lnTo>
                  <a:pt x="299465" y="383285"/>
                </a:lnTo>
                <a:lnTo>
                  <a:pt x="329183" y="358901"/>
                </a:lnTo>
                <a:close/>
              </a:path>
              <a:path w="375285" h="444500">
                <a:moveTo>
                  <a:pt x="374903" y="444245"/>
                </a:moveTo>
                <a:lnTo>
                  <a:pt x="345948" y="320039"/>
                </a:lnTo>
                <a:lnTo>
                  <a:pt x="316953" y="344244"/>
                </a:lnTo>
                <a:lnTo>
                  <a:pt x="329183" y="358901"/>
                </a:lnTo>
                <a:lnTo>
                  <a:pt x="329183" y="424224"/>
                </a:lnTo>
                <a:lnTo>
                  <a:pt x="374903" y="444245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509681" y="2160443"/>
            <a:ext cx="395920" cy="412632"/>
          </a:xfrm>
          <a:custGeom>
            <a:avLst/>
            <a:gdLst/>
            <a:ahLst/>
            <a:cxnLst/>
            <a:rect l="l" t="t" r="r" b="b"/>
            <a:pathLst>
              <a:path w="436245" h="454660">
                <a:moveTo>
                  <a:pt x="65100" y="358724"/>
                </a:moveTo>
                <a:lnTo>
                  <a:pt x="37338" y="332232"/>
                </a:lnTo>
                <a:lnTo>
                  <a:pt x="0" y="454152"/>
                </a:lnTo>
                <a:lnTo>
                  <a:pt x="51803" y="435789"/>
                </a:lnTo>
                <a:lnTo>
                  <a:pt x="51803" y="372618"/>
                </a:lnTo>
                <a:lnTo>
                  <a:pt x="65100" y="358724"/>
                </a:lnTo>
                <a:close/>
              </a:path>
              <a:path w="436245" h="454660">
                <a:moveTo>
                  <a:pt x="92417" y="384793"/>
                </a:moveTo>
                <a:lnTo>
                  <a:pt x="65100" y="358724"/>
                </a:lnTo>
                <a:lnTo>
                  <a:pt x="51803" y="372618"/>
                </a:lnTo>
                <a:lnTo>
                  <a:pt x="79248" y="398526"/>
                </a:lnTo>
                <a:lnTo>
                  <a:pt x="92417" y="384793"/>
                </a:lnTo>
                <a:close/>
              </a:path>
              <a:path w="436245" h="454660">
                <a:moveTo>
                  <a:pt x="120383" y="411480"/>
                </a:moveTo>
                <a:lnTo>
                  <a:pt x="92417" y="384793"/>
                </a:lnTo>
                <a:lnTo>
                  <a:pt x="79248" y="398526"/>
                </a:lnTo>
                <a:lnTo>
                  <a:pt x="51803" y="372618"/>
                </a:lnTo>
                <a:lnTo>
                  <a:pt x="51803" y="435789"/>
                </a:lnTo>
                <a:lnTo>
                  <a:pt x="120383" y="411480"/>
                </a:lnTo>
                <a:close/>
              </a:path>
              <a:path w="436245" h="454660">
                <a:moveTo>
                  <a:pt x="435864" y="26670"/>
                </a:moveTo>
                <a:lnTo>
                  <a:pt x="408419" y="0"/>
                </a:lnTo>
                <a:lnTo>
                  <a:pt x="65100" y="358724"/>
                </a:lnTo>
                <a:lnTo>
                  <a:pt x="92417" y="384793"/>
                </a:lnTo>
                <a:lnTo>
                  <a:pt x="435864" y="26670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8345079" y="2161134"/>
            <a:ext cx="340595" cy="403412"/>
          </a:xfrm>
          <a:custGeom>
            <a:avLst/>
            <a:gdLst/>
            <a:ahLst/>
            <a:cxnLst/>
            <a:rect l="l" t="t" r="r" b="b"/>
            <a:pathLst>
              <a:path w="375284" h="444500">
                <a:moveTo>
                  <a:pt x="316193" y="344245"/>
                </a:moveTo>
                <a:lnTo>
                  <a:pt x="28968" y="0"/>
                </a:lnTo>
                <a:lnTo>
                  <a:pt x="0" y="24383"/>
                </a:lnTo>
                <a:lnTo>
                  <a:pt x="286710" y="368861"/>
                </a:lnTo>
                <a:lnTo>
                  <a:pt x="316193" y="344245"/>
                </a:lnTo>
                <a:close/>
              </a:path>
              <a:path w="375284" h="444500">
                <a:moveTo>
                  <a:pt x="328422" y="424017"/>
                </a:moveTo>
                <a:lnTo>
                  <a:pt x="328422" y="358901"/>
                </a:lnTo>
                <a:lnTo>
                  <a:pt x="298716" y="383285"/>
                </a:lnTo>
                <a:lnTo>
                  <a:pt x="286710" y="368861"/>
                </a:lnTo>
                <a:lnTo>
                  <a:pt x="257568" y="393191"/>
                </a:lnTo>
                <a:lnTo>
                  <a:pt x="328422" y="424017"/>
                </a:lnTo>
                <a:close/>
              </a:path>
              <a:path w="375284" h="444500">
                <a:moveTo>
                  <a:pt x="328422" y="358901"/>
                </a:moveTo>
                <a:lnTo>
                  <a:pt x="316193" y="344245"/>
                </a:lnTo>
                <a:lnTo>
                  <a:pt x="286710" y="368861"/>
                </a:lnTo>
                <a:lnTo>
                  <a:pt x="298716" y="383285"/>
                </a:lnTo>
                <a:lnTo>
                  <a:pt x="328422" y="358901"/>
                </a:lnTo>
                <a:close/>
              </a:path>
              <a:path w="375284" h="444500">
                <a:moveTo>
                  <a:pt x="374916" y="444245"/>
                </a:moveTo>
                <a:lnTo>
                  <a:pt x="345185" y="320039"/>
                </a:lnTo>
                <a:lnTo>
                  <a:pt x="316193" y="344245"/>
                </a:lnTo>
                <a:lnTo>
                  <a:pt x="328422" y="358901"/>
                </a:lnTo>
                <a:lnTo>
                  <a:pt x="328422" y="424017"/>
                </a:lnTo>
                <a:lnTo>
                  <a:pt x="374916" y="444245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2018896" y="2106731"/>
            <a:ext cx="741125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b="1" spc="-5" dirty="0">
                <a:solidFill>
                  <a:srgbClr val="659A00"/>
                </a:solidFill>
                <a:latin typeface="Arial"/>
                <a:cs typeface="Arial"/>
              </a:rPr>
              <a:t>Type of  lear</a:t>
            </a:r>
            <a:r>
              <a:rPr sz="1452" b="1" spc="5" dirty="0">
                <a:solidFill>
                  <a:srgbClr val="659A00"/>
                </a:solidFill>
                <a:latin typeface="Arial"/>
                <a:cs typeface="Arial"/>
              </a:rPr>
              <a:t>n</a:t>
            </a:r>
            <a:r>
              <a:rPr sz="1452" b="1" spc="-5" dirty="0">
                <a:solidFill>
                  <a:srgbClr val="659A00"/>
                </a:solidFill>
                <a:latin typeface="Arial"/>
                <a:cs typeface="Arial"/>
              </a:rPr>
              <a:t>ing</a:t>
            </a:r>
            <a:endParaRPr sz="145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75600" y="1998156"/>
            <a:ext cx="1171623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Number of  output</a:t>
            </a:r>
            <a:r>
              <a:rPr sz="1452" b="1" spc="-82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labels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92392" y="4205394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103631" y="51815"/>
                </a:move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2992392" y="4205394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51816" y="0"/>
                </a:move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2992392" y="4722683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103631" y="51815"/>
                </a:move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2992392" y="4722683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51816" y="0"/>
                </a:move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2992392" y="5244122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103631" y="51815"/>
                </a:move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2992392" y="5244122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51816" y="0"/>
                </a:move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2992392" y="5736516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1" y="51815"/>
                </a:move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5"/>
                </a:lnTo>
                <a:lnTo>
                  <a:pt x="4131" y="72128"/>
                </a:lnTo>
                <a:lnTo>
                  <a:pt x="15335" y="88582"/>
                </a:lnTo>
                <a:lnTo>
                  <a:pt x="31825" y="99607"/>
                </a:lnTo>
                <a:lnTo>
                  <a:pt x="51816" y="103632"/>
                </a:lnTo>
                <a:lnTo>
                  <a:pt x="72128" y="99607"/>
                </a:lnTo>
                <a:lnTo>
                  <a:pt x="88582" y="88582"/>
                </a:lnTo>
                <a:lnTo>
                  <a:pt x="99607" y="72128"/>
                </a:lnTo>
                <a:lnTo>
                  <a:pt x="103631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2992392" y="5736516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51816" y="0"/>
                </a:move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5"/>
                </a:lnTo>
                <a:lnTo>
                  <a:pt x="4131" y="72128"/>
                </a:lnTo>
                <a:lnTo>
                  <a:pt x="15335" y="88582"/>
                </a:lnTo>
                <a:lnTo>
                  <a:pt x="31825" y="99607"/>
                </a:lnTo>
                <a:lnTo>
                  <a:pt x="51816" y="103632"/>
                </a:lnTo>
                <a:lnTo>
                  <a:pt x="72128" y="99607"/>
                </a:lnTo>
                <a:lnTo>
                  <a:pt x="88582" y="88582"/>
                </a:lnTo>
                <a:lnTo>
                  <a:pt x="99607" y="72128"/>
                </a:lnTo>
                <a:lnTo>
                  <a:pt x="103631" y="51815"/>
                </a:ln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18896" y="1182342"/>
            <a:ext cx="2914938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Non-parametric</a:t>
            </a:r>
            <a:r>
              <a:rPr sz="1815" b="1" spc="9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classifiers</a:t>
            </a:r>
            <a:endParaRPr sz="181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29137" y="1182342"/>
            <a:ext cx="2823882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Artificial Neural</a:t>
            </a:r>
            <a:r>
              <a:rPr sz="1815" b="1" spc="14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Networks</a:t>
            </a:r>
            <a:endParaRPr sz="18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59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8740" y="4185339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102869" y="51053"/>
                </a:moveTo>
                <a:lnTo>
                  <a:pt x="98857" y="31182"/>
                </a:lnTo>
                <a:lnTo>
                  <a:pt x="87915" y="14954"/>
                </a:lnTo>
                <a:lnTo>
                  <a:pt x="71687" y="4012"/>
                </a:lnTo>
                <a:lnTo>
                  <a:pt x="51815" y="0"/>
                </a:lnTo>
                <a:lnTo>
                  <a:pt x="31503" y="4012"/>
                </a:lnTo>
                <a:lnTo>
                  <a:pt x="15049" y="14954"/>
                </a:lnTo>
                <a:lnTo>
                  <a:pt x="4024" y="31182"/>
                </a:lnTo>
                <a:lnTo>
                  <a:pt x="0" y="51053"/>
                </a:lnTo>
                <a:lnTo>
                  <a:pt x="4024" y="71366"/>
                </a:lnTo>
                <a:lnTo>
                  <a:pt x="15049" y="87820"/>
                </a:lnTo>
                <a:lnTo>
                  <a:pt x="31503" y="98845"/>
                </a:lnTo>
                <a:lnTo>
                  <a:pt x="51815" y="102870"/>
                </a:lnTo>
                <a:lnTo>
                  <a:pt x="71687" y="98845"/>
                </a:lnTo>
                <a:lnTo>
                  <a:pt x="87915" y="87820"/>
                </a:lnTo>
                <a:lnTo>
                  <a:pt x="98857" y="71366"/>
                </a:lnTo>
                <a:lnTo>
                  <a:pt x="102869" y="51053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2168740" y="4185339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51815" y="0"/>
                </a:moveTo>
                <a:lnTo>
                  <a:pt x="31503" y="4012"/>
                </a:lnTo>
                <a:lnTo>
                  <a:pt x="15049" y="14954"/>
                </a:lnTo>
                <a:lnTo>
                  <a:pt x="4024" y="31182"/>
                </a:lnTo>
                <a:lnTo>
                  <a:pt x="0" y="51053"/>
                </a:lnTo>
                <a:lnTo>
                  <a:pt x="4024" y="71366"/>
                </a:lnTo>
                <a:lnTo>
                  <a:pt x="15049" y="87820"/>
                </a:lnTo>
                <a:lnTo>
                  <a:pt x="31503" y="98845"/>
                </a:lnTo>
                <a:lnTo>
                  <a:pt x="51815" y="102870"/>
                </a:lnTo>
                <a:lnTo>
                  <a:pt x="71687" y="98845"/>
                </a:lnTo>
                <a:lnTo>
                  <a:pt x="87915" y="87820"/>
                </a:lnTo>
                <a:lnTo>
                  <a:pt x="98857" y="71366"/>
                </a:lnTo>
                <a:lnTo>
                  <a:pt x="102869" y="51053"/>
                </a:lnTo>
                <a:lnTo>
                  <a:pt x="98857" y="31182"/>
                </a:lnTo>
                <a:lnTo>
                  <a:pt x="87915" y="14954"/>
                </a:lnTo>
                <a:lnTo>
                  <a:pt x="71687" y="4012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B746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2168740" y="4719918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102869" y="51053"/>
                </a:moveTo>
                <a:lnTo>
                  <a:pt x="98857" y="31182"/>
                </a:lnTo>
                <a:lnTo>
                  <a:pt x="87915" y="14954"/>
                </a:lnTo>
                <a:lnTo>
                  <a:pt x="71687" y="4012"/>
                </a:lnTo>
                <a:lnTo>
                  <a:pt x="51815" y="0"/>
                </a:lnTo>
                <a:lnTo>
                  <a:pt x="31503" y="4012"/>
                </a:lnTo>
                <a:lnTo>
                  <a:pt x="15049" y="14954"/>
                </a:lnTo>
                <a:lnTo>
                  <a:pt x="4024" y="31182"/>
                </a:lnTo>
                <a:lnTo>
                  <a:pt x="0" y="51053"/>
                </a:lnTo>
                <a:lnTo>
                  <a:pt x="4024" y="71366"/>
                </a:lnTo>
                <a:lnTo>
                  <a:pt x="15049" y="87820"/>
                </a:lnTo>
                <a:lnTo>
                  <a:pt x="31503" y="98845"/>
                </a:lnTo>
                <a:lnTo>
                  <a:pt x="51815" y="102870"/>
                </a:lnTo>
                <a:lnTo>
                  <a:pt x="71687" y="98845"/>
                </a:lnTo>
                <a:lnTo>
                  <a:pt x="87915" y="87820"/>
                </a:lnTo>
                <a:lnTo>
                  <a:pt x="98857" y="71366"/>
                </a:lnTo>
                <a:lnTo>
                  <a:pt x="102869" y="51053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168740" y="4719918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51815" y="0"/>
                </a:moveTo>
                <a:lnTo>
                  <a:pt x="31503" y="4012"/>
                </a:lnTo>
                <a:lnTo>
                  <a:pt x="15049" y="14954"/>
                </a:lnTo>
                <a:lnTo>
                  <a:pt x="4024" y="31182"/>
                </a:lnTo>
                <a:lnTo>
                  <a:pt x="0" y="51053"/>
                </a:lnTo>
                <a:lnTo>
                  <a:pt x="4024" y="71366"/>
                </a:lnTo>
                <a:lnTo>
                  <a:pt x="15049" y="87820"/>
                </a:lnTo>
                <a:lnTo>
                  <a:pt x="31503" y="98845"/>
                </a:lnTo>
                <a:lnTo>
                  <a:pt x="51815" y="102870"/>
                </a:lnTo>
                <a:lnTo>
                  <a:pt x="71687" y="98845"/>
                </a:lnTo>
                <a:lnTo>
                  <a:pt x="87915" y="87820"/>
                </a:lnTo>
                <a:lnTo>
                  <a:pt x="98857" y="71366"/>
                </a:lnTo>
                <a:lnTo>
                  <a:pt x="102869" y="51053"/>
                </a:lnTo>
                <a:lnTo>
                  <a:pt x="98857" y="31182"/>
                </a:lnTo>
                <a:lnTo>
                  <a:pt x="87915" y="14954"/>
                </a:lnTo>
                <a:lnTo>
                  <a:pt x="71687" y="4012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B746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68740" y="5242738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102869" y="51815"/>
                </a:move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5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69" y="51815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168740" y="5242738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51815" y="0"/>
                </a:move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5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69" y="51815"/>
                </a:ln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B746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168740" y="2142462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69">
                <a:moveTo>
                  <a:pt x="102869" y="51054"/>
                </a:moveTo>
                <a:lnTo>
                  <a:pt x="98857" y="31182"/>
                </a:lnTo>
                <a:lnTo>
                  <a:pt x="87915" y="14954"/>
                </a:lnTo>
                <a:lnTo>
                  <a:pt x="71687" y="4012"/>
                </a:lnTo>
                <a:lnTo>
                  <a:pt x="51815" y="0"/>
                </a:lnTo>
                <a:lnTo>
                  <a:pt x="31503" y="4012"/>
                </a:lnTo>
                <a:lnTo>
                  <a:pt x="15049" y="14954"/>
                </a:lnTo>
                <a:lnTo>
                  <a:pt x="4024" y="31182"/>
                </a:lnTo>
                <a:lnTo>
                  <a:pt x="0" y="51054"/>
                </a:lnTo>
                <a:lnTo>
                  <a:pt x="4024" y="71366"/>
                </a:lnTo>
                <a:lnTo>
                  <a:pt x="15049" y="87820"/>
                </a:lnTo>
                <a:lnTo>
                  <a:pt x="31503" y="98845"/>
                </a:lnTo>
                <a:lnTo>
                  <a:pt x="51815" y="102869"/>
                </a:lnTo>
                <a:lnTo>
                  <a:pt x="71687" y="98845"/>
                </a:lnTo>
                <a:lnTo>
                  <a:pt x="87915" y="87820"/>
                </a:lnTo>
                <a:lnTo>
                  <a:pt x="98857" y="71366"/>
                </a:lnTo>
                <a:lnTo>
                  <a:pt x="102869" y="51054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168740" y="2142462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69">
                <a:moveTo>
                  <a:pt x="51815" y="0"/>
                </a:moveTo>
                <a:lnTo>
                  <a:pt x="31503" y="4012"/>
                </a:lnTo>
                <a:lnTo>
                  <a:pt x="15049" y="14954"/>
                </a:lnTo>
                <a:lnTo>
                  <a:pt x="4024" y="31182"/>
                </a:lnTo>
                <a:lnTo>
                  <a:pt x="0" y="51054"/>
                </a:lnTo>
                <a:lnTo>
                  <a:pt x="4024" y="71366"/>
                </a:lnTo>
                <a:lnTo>
                  <a:pt x="15049" y="87820"/>
                </a:lnTo>
                <a:lnTo>
                  <a:pt x="31503" y="98845"/>
                </a:lnTo>
                <a:lnTo>
                  <a:pt x="51815" y="102869"/>
                </a:lnTo>
                <a:lnTo>
                  <a:pt x="71687" y="98845"/>
                </a:lnTo>
                <a:lnTo>
                  <a:pt x="87915" y="87820"/>
                </a:lnTo>
                <a:lnTo>
                  <a:pt x="98857" y="71366"/>
                </a:lnTo>
                <a:lnTo>
                  <a:pt x="102869" y="51054"/>
                </a:lnTo>
                <a:lnTo>
                  <a:pt x="98857" y="31182"/>
                </a:lnTo>
                <a:lnTo>
                  <a:pt x="87915" y="14954"/>
                </a:lnTo>
                <a:lnTo>
                  <a:pt x="71687" y="4012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168740" y="2761411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102869" y="51815"/>
                </a:move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5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1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168740" y="2761411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51815" y="0"/>
                </a:move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5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1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5"/>
                </a:ln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18895" y="981789"/>
            <a:ext cx="7606041" cy="5138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876016">
              <a:lnSpc>
                <a:spcPct val="172500"/>
              </a:lnSpc>
              <a:tabLst>
                <a:tab pos="3921322" algn="l"/>
              </a:tabLst>
            </a:pPr>
            <a:r>
              <a:rPr sz="1815" b="1" spc="-9" dirty="0">
                <a:latin typeface="Arial"/>
                <a:cs typeface="Arial"/>
              </a:rPr>
              <a:t>Non-parametric</a:t>
            </a:r>
            <a:r>
              <a:rPr sz="1815" b="1" spc="32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classifiers	Artificial</a:t>
            </a:r>
            <a:r>
              <a:rPr sz="1815" b="1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Neural</a:t>
            </a:r>
            <a:r>
              <a:rPr sz="1815" b="1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Networks  </a:t>
            </a:r>
            <a:r>
              <a:rPr sz="1815" b="1" spc="-5" dirty="0">
                <a:solidFill>
                  <a:srgbClr val="076548"/>
                </a:solidFill>
                <a:latin typeface="Arial"/>
                <a:cs typeface="Arial"/>
              </a:rPr>
              <a:t>Advantages of</a:t>
            </a:r>
            <a:r>
              <a:rPr sz="1815" b="1" spc="-32" dirty="0">
                <a:solidFill>
                  <a:srgbClr val="076548"/>
                </a:solidFill>
                <a:latin typeface="Arial"/>
                <a:cs typeface="Arial"/>
              </a:rPr>
              <a:t> </a:t>
            </a:r>
            <a:r>
              <a:rPr sz="1815" b="1" spc="-5" dirty="0">
                <a:solidFill>
                  <a:srgbClr val="076548"/>
                </a:solidFill>
                <a:latin typeface="Arial"/>
                <a:cs typeface="Arial"/>
              </a:rPr>
              <a:t>ANN</a:t>
            </a:r>
            <a:endParaRPr sz="1815">
              <a:latin typeface="Arial"/>
              <a:cs typeface="Arial"/>
            </a:endParaRPr>
          </a:p>
          <a:p>
            <a:pPr marL="499675" marR="550968">
              <a:spcBef>
                <a:spcPts val="1030"/>
              </a:spcBef>
            </a:pPr>
            <a:r>
              <a:rPr sz="1452" dirty="0">
                <a:latin typeface="Arial"/>
                <a:cs typeface="Arial"/>
              </a:rPr>
              <a:t>It is a non-parametric classifier, i.e. it </a:t>
            </a:r>
            <a:r>
              <a:rPr sz="1452" spc="-5" dirty="0">
                <a:latin typeface="Arial"/>
                <a:cs typeface="Arial"/>
              </a:rPr>
              <a:t>does not require any assumption about the  statistical distribution of the</a:t>
            </a:r>
            <a:r>
              <a:rPr sz="1452" spc="-4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data.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634">
              <a:latin typeface="Times New Roman"/>
              <a:cs typeface="Times New Roman"/>
            </a:endParaRPr>
          </a:p>
          <a:p>
            <a:pPr marL="499675" marR="208630" algn="just">
              <a:spcBef>
                <a:spcPts val="5"/>
              </a:spcBef>
            </a:pPr>
            <a:r>
              <a:rPr sz="1452" spc="-5" dirty="0">
                <a:latin typeface="Arial"/>
                <a:cs typeface="Arial"/>
              </a:rPr>
              <a:t>High computation rate, achieved by their massive parallelism, </a:t>
            </a:r>
            <a:r>
              <a:rPr sz="1452" dirty="0">
                <a:latin typeface="Arial"/>
                <a:cs typeface="Arial"/>
              </a:rPr>
              <a:t>resulting from a dense  </a:t>
            </a:r>
            <a:r>
              <a:rPr sz="1452" spc="-5" dirty="0">
                <a:latin typeface="Arial"/>
                <a:cs typeface="Arial"/>
              </a:rPr>
              <a:t>arrangement of interconnections (weights) and simple processors (neurones), which  permits real-time processing </a:t>
            </a:r>
            <a:r>
              <a:rPr sz="1452" dirty="0">
                <a:latin typeface="Arial"/>
                <a:cs typeface="Arial"/>
              </a:rPr>
              <a:t>of very large</a:t>
            </a:r>
            <a:r>
              <a:rPr sz="1452" spc="-45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datasets.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906">
              <a:latin typeface="Times New Roman"/>
              <a:cs typeface="Times New Roman"/>
            </a:endParaRPr>
          </a:p>
          <a:p>
            <a:pPr marL="11527"/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Disadvantages of</a:t>
            </a:r>
            <a:r>
              <a:rPr sz="1815" b="1" spc="-2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ANN</a:t>
            </a:r>
            <a:endParaRPr sz="1815">
              <a:latin typeface="Arial"/>
              <a:cs typeface="Arial"/>
            </a:endParaRPr>
          </a:p>
          <a:p>
            <a:pPr marL="499675" marR="4611">
              <a:spcBef>
                <a:spcPts val="1080"/>
              </a:spcBef>
            </a:pPr>
            <a:r>
              <a:rPr sz="1452" spc="-5" dirty="0">
                <a:latin typeface="Arial"/>
                <a:cs typeface="Arial"/>
              </a:rPr>
              <a:t>ANN are semantically poor. It is difficult to gain any understanding about how the result  was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achieved.</a:t>
            </a:r>
            <a:endParaRPr sz="1452">
              <a:latin typeface="Arial"/>
              <a:cs typeface="Arial"/>
            </a:endParaRPr>
          </a:p>
          <a:p>
            <a:pPr marL="499675">
              <a:spcBef>
                <a:spcPts val="653"/>
              </a:spcBef>
            </a:pPr>
            <a:r>
              <a:rPr sz="1452" spc="-5" dirty="0">
                <a:latin typeface="Arial"/>
                <a:cs typeface="Arial"/>
              </a:rPr>
              <a:t>The training of an ANN can be computationally demanding and</a:t>
            </a:r>
            <a:r>
              <a:rPr sz="1452" spc="-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slow.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997">
              <a:latin typeface="Times New Roman"/>
              <a:cs typeface="Times New Roman"/>
            </a:endParaRPr>
          </a:p>
          <a:p>
            <a:pPr marL="499675" marR="40343"/>
            <a:r>
              <a:rPr sz="1452" spc="-5" dirty="0">
                <a:latin typeface="Arial"/>
                <a:cs typeface="Arial"/>
              </a:rPr>
              <a:t>ANN are perceived to be difficult to apply successfully. It is difficult </a:t>
            </a:r>
            <a:r>
              <a:rPr sz="1452" dirty="0">
                <a:latin typeface="Arial"/>
                <a:cs typeface="Arial"/>
              </a:rPr>
              <a:t>to select the type of  </a:t>
            </a:r>
            <a:r>
              <a:rPr sz="1452" spc="-5" dirty="0">
                <a:latin typeface="Arial"/>
                <a:cs typeface="Arial"/>
              </a:rPr>
              <a:t>network architecture, the initial values of parameters such as learning rate and  momentum, the number of iterations required </a:t>
            </a:r>
            <a:r>
              <a:rPr sz="1452" dirty="0">
                <a:latin typeface="Arial"/>
                <a:cs typeface="Arial"/>
              </a:rPr>
              <a:t>to train the network and the choice of  </a:t>
            </a:r>
            <a:r>
              <a:rPr sz="1452" spc="-5" dirty="0">
                <a:latin typeface="Arial"/>
                <a:cs typeface="Arial"/>
              </a:rPr>
              <a:t>initial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weights.</a:t>
            </a:r>
            <a:endParaRPr sz="145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531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8265" y="1440526"/>
            <a:ext cx="4048409" cy="4313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7917232" y="5885663"/>
            <a:ext cx="2363417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Tso and </a:t>
            </a:r>
            <a:r>
              <a:rPr sz="1271" b="1" spc="-9" dirty="0">
                <a:latin typeface="Arial"/>
                <a:cs typeface="Arial"/>
              </a:rPr>
              <a:t>Mather</a:t>
            </a:r>
            <a:r>
              <a:rPr sz="1271" b="1" spc="-45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(2001)</a:t>
            </a:r>
            <a:endParaRPr sz="127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8896" y="1182342"/>
            <a:ext cx="2915514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Non-parametric</a:t>
            </a:r>
            <a:r>
              <a:rPr sz="1815" b="1" spc="9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classifiers</a:t>
            </a:r>
            <a:endParaRPr sz="181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8033" y="1182342"/>
            <a:ext cx="3505647" cy="3472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972"/>
            <a:r>
              <a:rPr sz="1815" b="1" spc="-5" dirty="0">
                <a:latin typeface="Arial"/>
                <a:cs typeface="Arial"/>
              </a:rPr>
              <a:t>Decision</a:t>
            </a:r>
            <a:r>
              <a:rPr sz="1815" b="1" spc="-73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Trees</a:t>
            </a:r>
            <a:endParaRPr sz="1815">
              <a:latin typeface="Arial"/>
              <a:cs typeface="Arial"/>
            </a:endParaRPr>
          </a:p>
          <a:p>
            <a:pPr marL="11527" marR="84144">
              <a:spcBef>
                <a:spcPts val="340"/>
              </a:spcBef>
            </a:pPr>
            <a:r>
              <a:rPr sz="1271" b="1" spc="-5" dirty="0">
                <a:latin typeface="Arial"/>
                <a:cs typeface="Arial"/>
              </a:rPr>
              <a:t>DT are </a:t>
            </a:r>
            <a:r>
              <a:rPr sz="1271" b="1" spc="-9" dirty="0">
                <a:latin typeface="Arial"/>
                <a:cs typeface="Arial"/>
              </a:rPr>
              <a:t>knowledge based </a:t>
            </a:r>
            <a:r>
              <a:rPr sz="1271" b="1" spc="-5" dirty="0">
                <a:latin typeface="Arial"/>
                <a:cs typeface="Arial"/>
              </a:rPr>
              <a:t>(i.e. a </a:t>
            </a:r>
            <a:r>
              <a:rPr sz="1271" b="1" spc="-9" dirty="0">
                <a:latin typeface="Arial"/>
                <a:cs typeface="Arial"/>
              </a:rPr>
              <a:t>method of  pattern recognition </a:t>
            </a:r>
            <a:r>
              <a:rPr sz="1271" b="1" spc="-5" dirty="0">
                <a:latin typeface="Arial"/>
                <a:cs typeface="Arial"/>
              </a:rPr>
              <a:t>that </a:t>
            </a:r>
            <a:r>
              <a:rPr sz="1271" b="1" spc="-9" dirty="0">
                <a:latin typeface="Arial"/>
                <a:cs typeface="Arial"/>
              </a:rPr>
              <a:t>simulates </a:t>
            </a:r>
            <a:r>
              <a:rPr sz="1271" b="1" spc="-5" dirty="0">
                <a:latin typeface="Arial"/>
                <a:cs typeface="Arial"/>
              </a:rPr>
              <a:t>the </a:t>
            </a:r>
            <a:r>
              <a:rPr sz="1271" b="1" spc="-9" dirty="0">
                <a:latin typeface="Arial"/>
                <a:cs typeface="Arial"/>
              </a:rPr>
              <a:t>brains  </a:t>
            </a:r>
            <a:r>
              <a:rPr sz="1271" b="1" spc="-5" dirty="0">
                <a:latin typeface="Arial"/>
                <a:cs typeface="Arial"/>
              </a:rPr>
              <a:t>inference</a:t>
            </a:r>
            <a:r>
              <a:rPr sz="1271" b="1" spc="-50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mechanism).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815">
              <a:latin typeface="Times New Roman"/>
              <a:cs typeface="Times New Roman"/>
            </a:endParaRPr>
          </a:p>
          <a:p>
            <a:pPr marL="11527"/>
            <a:r>
              <a:rPr sz="1271" b="1" spc="-5" dirty="0">
                <a:latin typeface="Arial"/>
                <a:cs typeface="Arial"/>
              </a:rPr>
              <a:t>DT are hierarchical rule </a:t>
            </a:r>
            <a:r>
              <a:rPr sz="1271" b="1" spc="-9" dirty="0">
                <a:latin typeface="Arial"/>
                <a:cs typeface="Arial"/>
              </a:rPr>
              <a:t>based</a:t>
            </a:r>
            <a:r>
              <a:rPr sz="1271" b="1" spc="18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approaches.</a:t>
            </a:r>
            <a:endParaRPr sz="12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71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1044">
              <a:latin typeface="Times New Roman"/>
              <a:cs typeface="Times New Roman"/>
            </a:endParaRPr>
          </a:p>
          <a:p>
            <a:pPr marL="11527" marR="114688"/>
            <a:r>
              <a:rPr sz="1271" b="1" spc="-5" dirty="0">
                <a:latin typeface="Arial"/>
                <a:cs typeface="Arial"/>
              </a:rPr>
              <a:t>DT </a:t>
            </a:r>
            <a:r>
              <a:rPr sz="1271" b="1" spc="-9" dirty="0">
                <a:latin typeface="Arial"/>
                <a:cs typeface="Arial"/>
              </a:rPr>
              <a:t>predict class </a:t>
            </a:r>
            <a:r>
              <a:rPr sz="1271" b="1" spc="-5" dirty="0">
                <a:latin typeface="Arial"/>
                <a:cs typeface="Arial"/>
              </a:rPr>
              <a:t>membership by recursively  </a:t>
            </a:r>
            <a:r>
              <a:rPr sz="1271" b="1" spc="-9" dirty="0">
                <a:latin typeface="Arial"/>
                <a:cs typeface="Arial"/>
              </a:rPr>
              <a:t>partitioning </a:t>
            </a:r>
            <a:r>
              <a:rPr sz="1271" b="1" spc="-5" dirty="0">
                <a:latin typeface="Arial"/>
                <a:cs typeface="Arial"/>
              </a:rPr>
              <a:t>a </a:t>
            </a:r>
            <a:r>
              <a:rPr sz="1271" b="1" spc="-9" dirty="0">
                <a:latin typeface="Arial"/>
                <a:cs typeface="Arial"/>
              </a:rPr>
              <a:t>dataset </a:t>
            </a:r>
            <a:r>
              <a:rPr sz="1271" b="1" spc="-5" dirty="0">
                <a:latin typeface="Arial"/>
                <a:cs typeface="Arial"/>
              </a:rPr>
              <a:t>into </a:t>
            </a:r>
            <a:r>
              <a:rPr sz="1271" b="1" spc="-9" dirty="0">
                <a:latin typeface="Arial"/>
                <a:cs typeface="Arial"/>
              </a:rPr>
              <a:t>homogeneous  subsets.</a:t>
            </a:r>
            <a:endParaRPr sz="12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71">
              <a:latin typeface="Times New Roman"/>
              <a:cs typeface="Times New Roman"/>
            </a:endParaRPr>
          </a:p>
          <a:p>
            <a:pPr marL="11527" marR="4611">
              <a:spcBef>
                <a:spcPts val="826"/>
              </a:spcBef>
            </a:pPr>
            <a:r>
              <a:rPr sz="1271" b="1" spc="-9" dirty="0">
                <a:latin typeface="Arial"/>
                <a:cs typeface="Arial"/>
              </a:rPr>
              <a:t>Different variables </a:t>
            </a:r>
            <a:r>
              <a:rPr sz="1271" b="1" spc="-5" dirty="0">
                <a:latin typeface="Arial"/>
                <a:cs typeface="Arial"/>
              </a:rPr>
              <a:t>and </a:t>
            </a:r>
            <a:r>
              <a:rPr sz="1271" b="1" spc="-9" dirty="0">
                <a:latin typeface="Arial"/>
                <a:cs typeface="Arial"/>
              </a:rPr>
              <a:t>splits </a:t>
            </a:r>
            <a:r>
              <a:rPr sz="1271" b="1" spc="-5" dirty="0">
                <a:latin typeface="Arial"/>
                <a:cs typeface="Arial"/>
              </a:rPr>
              <a:t>are then used </a:t>
            </a:r>
            <a:r>
              <a:rPr sz="1271" b="1" spc="-9" dirty="0">
                <a:latin typeface="Arial"/>
                <a:cs typeface="Arial"/>
              </a:rPr>
              <a:t>to  </a:t>
            </a:r>
            <a:r>
              <a:rPr sz="1271" b="1" spc="-5" dirty="0">
                <a:latin typeface="Arial"/>
                <a:cs typeface="Arial"/>
              </a:rPr>
              <a:t>split the </a:t>
            </a:r>
            <a:r>
              <a:rPr sz="1271" b="1" spc="-9" dirty="0">
                <a:latin typeface="Arial"/>
                <a:cs typeface="Arial"/>
              </a:rPr>
              <a:t>subsets </a:t>
            </a:r>
            <a:r>
              <a:rPr sz="1271" b="1" spc="-5" dirty="0">
                <a:latin typeface="Arial"/>
                <a:cs typeface="Arial"/>
              </a:rPr>
              <a:t>into </a:t>
            </a:r>
            <a:r>
              <a:rPr sz="1271" b="1" spc="-9" dirty="0">
                <a:latin typeface="Arial"/>
                <a:cs typeface="Arial"/>
              </a:rPr>
              <a:t>further</a:t>
            </a:r>
            <a:r>
              <a:rPr sz="1271" b="1" spc="-23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subsets.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724">
              <a:latin typeface="Times New Roman"/>
              <a:cs typeface="Times New Roman"/>
            </a:endParaRPr>
          </a:p>
          <a:p>
            <a:pPr marL="11527"/>
            <a:r>
              <a:rPr sz="1271" b="1" spc="-9" dirty="0">
                <a:latin typeface="Arial"/>
                <a:cs typeface="Arial"/>
              </a:rPr>
              <a:t>There </a:t>
            </a:r>
            <a:r>
              <a:rPr sz="1271" b="1" spc="-5" dirty="0">
                <a:latin typeface="Arial"/>
                <a:cs typeface="Arial"/>
              </a:rPr>
              <a:t>are hard and soft </a:t>
            </a:r>
            <a:r>
              <a:rPr sz="1271" b="1" spc="-9" dirty="0">
                <a:latin typeface="Arial"/>
                <a:cs typeface="Arial"/>
              </a:rPr>
              <a:t>(fuzzy)</a:t>
            </a:r>
            <a:r>
              <a:rPr sz="1271" b="1" spc="-36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DT.</a:t>
            </a:r>
            <a:endParaRPr sz="127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18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1963" y="2412862"/>
            <a:ext cx="1213117" cy="578608"/>
          </a:xfrm>
          <a:custGeom>
            <a:avLst/>
            <a:gdLst/>
            <a:ahLst/>
            <a:cxnLst/>
            <a:rect l="l" t="t" r="r" b="b"/>
            <a:pathLst>
              <a:path w="1336675" h="637539">
                <a:moveTo>
                  <a:pt x="1002792" y="477774"/>
                </a:moveTo>
                <a:lnTo>
                  <a:pt x="1002792" y="159257"/>
                </a:lnTo>
                <a:lnTo>
                  <a:pt x="0" y="159257"/>
                </a:lnTo>
                <a:lnTo>
                  <a:pt x="0" y="477774"/>
                </a:lnTo>
                <a:lnTo>
                  <a:pt x="1002792" y="477774"/>
                </a:lnTo>
                <a:close/>
              </a:path>
              <a:path w="1336675" h="637539">
                <a:moveTo>
                  <a:pt x="1336548" y="318515"/>
                </a:moveTo>
                <a:lnTo>
                  <a:pt x="1002792" y="0"/>
                </a:lnTo>
                <a:lnTo>
                  <a:pt x="1002792" y="637032"/>
                </a:lnTo>
                <a:lnTo>
                  <a:pt x="1336548" y="318515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5461963" y="2412862"/>
            <a:ext cx="1213117" cy="578608"/>
          </a:xfrm>
          <a:custGeom>
            <a:avLst/>
            <a:gdLst/>
            <a:ahLst/>
            <a:cxnLst/>
            <a:rect l="l" t="t" r="r" b="b"/>
            <a:pathLst>
              <a:path w="1336675" h="637539">
                <a:moveTo>
                  <a:pt x="1002792" y="0"/>
                </a:moveTo>
                <a:lnTo>
                  <a:pt x="1002792" y="159257"/>
                </a:lnTo>
                <a:lnTo>
                  <a:pt x="0" y="159257"/>
                </a:lnTo>
                <a:lnTo>
                  <a:pt x="0" y="477774"/>
                </a:lnTo>
                <a:lnTo>
                  <a:pt x="1002792" y="477774"/>
                </a:lnTo>
                <a:lnTo>
                  <a:pt x="1002792" y="637032"/>
                </a:lnTo>
                <a:lnTo>
                  <a:pt x="1336548" y="318515"/>
                </a:lnTo>
                <a:lnTo>
                  <a:pt x="1002792" y="0"/>
                </a:lnTo>
                <a:close/>
              </a:path>
            </a:pathLst>
          </a:custGeom>
          <a:ln w="28575">
            <a:solidFill>
              <a:srgbClr val="9C3C2C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5258170" y="3130936"/>
            <a:ext cx="3958046" cy="89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758" marR="2331815" indent="-296808"/>
            <a:r>
              <a:rPr sz="1452" spc="-5" dirty="0">
                <a:latin typeface="Arial"/>
                <a:cs typeface="Arial"/>
              </a:rPr>
              <a:t>Image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classification  at pixel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level</a:t>
            </a:r>
            <a:endParaRPr sz="1452">
              <a:latin typeface="Arial"/>
              <a:cs typeface="Arial"/>
            </a:endParaRPr>
          </a:p>
          <a:p>
            <a:pPr marL="2324899" marR="4611">
              <a:spcBef>
                <a:spcPts val="14"/>
              </a:spcBef>
            </a:pP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Map of</a:t>
            </a:r>
            <a:r>
              <a:rPr sz="1452" b="1" spc="-7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categorical 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classes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4875" y="2065699"/>
            <a:ext cx="1494871" cy="1351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385891" y="2056709"/>
            <a:ext cx="1507031" cy="1368718"/>
          </a:xfrm>
          <a:custGeom>
            <a:avLst/>
            <a:gdLst/>
            <a:ahLst/>
            <a:cxnLst/>
            <a:rect l="l" t="t" r="r" b="b"/>
            <a:pathLst>
              <a:path w="1660525" h="1508125">
                <a:moveTo>
                  <a:pt x="0" y="1507998"/>
                </a:moveTo>
                <a:lnTo>
                  <a:pt x="0" y="0"/>
                </a:lnTo>
                <a:lnTo>
                  <a:pt x="1660397" y="0"/>
                </a:lnTo>
                <a:lnTo>
                  <a:pt x="1660398" y="1507998"/>
                </a:lnTo>
                <a:lnTo>
                  <a:pt x="0" y="150799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698477" y="2284924"/>
            <a:ext cx="1493811" cy="135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689487" y="2275934"/>
            <a:ext cx="1507607" cy="1371600"/>
          </a:xfrm>
          <a:custGeom>
            <a:avLst/>
            <a:gdLst/>
            <a:ahLst/>
            <a:cxnLst/>
            <a:rect l="l" t="t" r="r" b="b"/>
            <a:pathLst>
              <a:path w="1661160" h="1511300">
                <a:moveTo>
                  <a:pt x="0" y="1511046"/>
                </a:moveTo>
                <a:lnTo>
                  <a:pt x="0" y="0"/>
                </a:lnTo>
                <a:lnTo>
                  <a:pt x="1661159" y="0"/>
                </a:lnTo>
                <a:lnTo>
                  <a:pt x="1661159" y="1511046"/>
                </a:lnTo>
                <a:lnTo>
                  <a:pt x="0" y="1511046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956430" y="2432919"/>
            <a:ext cx="1492416" cy="135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47440" y="2423929"/>
            <a:ext cx="1507607" cy="1372176"/>
          </a:xfrm>
          <a:custGeom>
            <a:avLst/>
            <a:gdLst/>
            <a:ahLst/>
            <a:cxnLst/>
            <a:rect l="l" t="t" r="r" b="b"/>
            <a:pathLst>
              <a:path w="1661160" h="1511935">
                <a:moveTo>
                  <a:pt x="0" y="1511808"/>
                </a:moveTo>
                <a:lnTo>
                  <a:pt x="0" y="0"/>
                </a:lnTo>
                <a:lnTo>
                  <a:pt x="1661159" y="0"/>
                </a:lnTo>
                <a:lnTo>
                  <a:pt x="1661159" y="1511808"/>
                </a:lnTo>
                <a:lnTo>
                  <a:pt x="0" y="151180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151451" y="2665284"/>
            <a:ext cx="1493107" cy="1351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3142460" y="2656294"/>
            <a:ext cx="1508760" cy="1368718"/>
          </a:xfrm>
          <a:custGeom>
            <a:avLst/>
            <a:gdLst/>
            <a:ahLst/>
            <a:cxnLst/>
            <a:rect l="l" t="t" r="r" b="b"/>
            <a:pathLst>
              <a:path w="1662429" h="1508125">
                <a:moveTo>
                  <a:pt x="0" y="1507998"/>
                </a:moveTo>
                <a:lnTo>
                  <a:pt x="0" y="0"/>
                </a:lnTo>
                <a:lnTo>
                  <a:pt x="1661921" y="0"/>
                </a:lnTo>
                <a:lnTo>
                  <a:pt x="1661921" y="1507998"/>
                </a:lnTo>
                <a:lnTo>
                  <a:pt x="0" y="150799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7585742" y="2065699"/>
            <a:ext cx="1514926" cy="1374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03179" y="667303"/>
            <a:ext cx="7655283" cy="1387387"/>
          </a:xfrm>
          <a:prstGeom prst="rect">
            <a:avLst/>
          </a:prstGeom>
          <a:solidFill>
            <a:srgbClr val="669900"/>
          </a:solidFill>
          <a:ln w="38100">
            <a:solidFill>
              <a:srgbClr val="CCFF33"/>
            </a:solidFill>
          </a:ln>
        </p:spPr>
        <p:txBody>
          <a:bodyPr vert="horz" wrap="square" lIns="0" tIns="32849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9"/>
              </a:spcBef>
            </a:pPr>
            <a:r>
              <a:rPr b="1" spc="-5" dirty="0">
                <a:latin typeface="Arial"/>
                <a:cs typeface="Arial"/>
              </a:rPr>
              <a:t>The traditional approach for land cover</a:t>
            </a:r>
            <a:r>
              <a:rPr b="1" spc="-68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30574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4773" y="3672200"/>
            <a:ext cx="2292531" cy="169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2018896" y="1906178"/>
            <a:ext cx="7689605" cy="3893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422" marR="4611"/>
            <a:r>
              <a:rPr sz="1452" spc="-5" dirty="0">
                <a:latin typeface="Arial"/>
                <a:cs typeface="Arial"/>
              </a:rPr>
              <a:t>Ability to handle non-parametric training data, i.e. </a:t>
            </a:r>
            <a:r>
              <a:rPr sz="1452" dirty="0">
                <a:latin typeface="Arial"/>
                <a:cs typeface="Arial"/>
              </a:rPr>
              <a:t>DT are not based on any assumption on  </a:t>
            </a:r>
            <a:r>
              <a:rPr sz="1452" spc="-5" dirty="0">
                <a:latin typeface="Arial"/>
                <a:cs typeface="Arial"/>
              </a:rPr>
              <a:t>training data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distribution.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225">
              <a:latin typeface="Times New Roman"/>
              <a:cs typeface="Times New Roman"/>
            </a:endParaRPr>
          </a:p>
          <a:p>
            <a:pPr marL="335422" marR="261652">
              <a:spcBef>
                <a:spcPts val="5"/>
              </a:spcBef>
            </a:pPr>
            <a:r>
              <a:rPr sz="1452" spc="-5" dirty="0">
                <a:latin typeface="Arial"/>
                <a:cs typeface="Arial"/>
              </a:rPr>
              <a:t>DT can reveal nonlinear and hierarchical relationships between input variables and use  these to predict class</a:t>
            </a:r>
            <a:r>
              <a:rPr sz="1452" spc="-2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membership.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271">
              <a:latin typeface="Times New Roman"/>
              <a:cs typeface="Times New Roman"/>
            </a:endParaRPr>
          </a:p>
          <a:p>
            <a:pPr marL="335422" marR="376341"/>
            <a:r>
              <a:rPr sz="1452" spc="-5" dirty="0">
                <a:latin typeface="Arial"/>
                <a:cs typeface="Arial"/>
              </a:rPr>
              <a:t>DT yields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set of rules which are easy to interpret and suitable for deriving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physical  understanding of the classification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process.</a:t>
            </a:r>
            <a:endParaRPr sz="1452">
              <a:latin typeface="Arial"/>
              <a:cs typeface="Arial"/>
            </a:endParaRPr>
          </a:p>
          <a:p>
            <a:pPr marL="335422" marR="2254011">
              <a:lnSpc>
                <a:spcPts val="3213"/>
              </a:lnSpc>
              <a:spcBef>
                <a:spcPts val="336"/>
              </a:spcBef>
            </a:pPr>
            <a:r>
              <a:rPr sz="1452" spc="-5" dirty="0">
                <a:latin typeface="Arial"/>
                <a:cs typeface="Arial"/>
              </a:rPr>
              <a:t>DT, unlike ANN, do not need an extensive design and training.  Good computational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efficiency.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11527">
              <a:spcBef>
                <a:spcPts val="912"/>
              </a:spcBef>
            </a:pPr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Disadvantages of</a:t>
            </a:r>
            <a:r>
              <a:rPr sz="1815" b="1" spc="-2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DT</a:t>
            </a:r>
            <a:endParaRPr sz="1815">
              <a:latin typeface="Arial"/>
              <a:cs typeface="Arial"/>
            </a:endParaRPr>
          </a:p>
          <a:p>
            <a:pPr>
              <a:spcBef>
                <a:spcPts val="36"/>
              </a:spcBef>
            </a:pPr>
            <a:endParaRPr sz="1588">
              <a:latin typeface="Times New Roman"/>
              <a:cs typeface="Times New Roman"/>
            </a:endParaRPr>
          </a:p>
          <a:p>
            <a:pPr marL="258770" marR="1672498"/>
            <a:r>
              <a:rPr sz="1452" spc="-5" dirty="0">
                <a:latin typeface="Arial"/>
                <a:cs typeface="Arial"/>
              </a:rPr>
              <a:t>The use of hyperplane decision boundaries parallel to the feature axes  may restrict their use in which classes are clearly</a:t>
            </a:r>
            <a:r>
              <a:rPr sz="1452" spc="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distinguishable.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6873" y="5437069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102869" y="51815"/>
                </a:move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1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5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116873" y="5437069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51815" y="0"/>
                </a:move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1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5"/>
                </a:ln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B746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116873" y="2002074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102869" y="51816"/>
                </a:move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6"/>
                </a:lnTo>
                <a:lnTo>
                  <a:pt x="4024" y="72128"/>
                </a:lnTo>
                <a:lnTo>
                  <a:pt x="15049" y="88582"/>
                </a:lnTo>
                <a:lnTo>
                  <a:pt x="31503" y="99607"/>
                </a:lnTo>
                <a:lnTo>
                  <a:pt x="51815" y="103632"/>
                </a:lnTo>
                <a:lnTo>
                  <a:pt x="71687" y="99607"/>
                </a:lnTo>
                <a:lnTo>
                  <a:pt x="87915" y="88582"/>
                </a:lnTo>
                <a:lnTo>
                  <a:pt x="98857" y="72128"/>
                </a:lnTo>
                <a:lnTo>
                  <a:pt x="102869" y="5181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116873" y="2002074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51815" y="0"/>
                </a:move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6"/>
                </a:lnTo>
                <a:lnTo>
                  <a:pt x="4024" y="72128"/>
                </a:lnTo>
                <a:lnTo>
                  <a:pt x="15049" y="88582"/>
                </a:lnTo>
                <a:lnTo>
                  <a:pt x="31503" y="99607"/>
                </a:lnTo>
                <a:lnTo>
                  <a:pt x="51815" y="103632"/>
                </a:lnTo>
                <a:lnTo>
                  <a:pt x="71687" y="99607"/>
                </a:lnTo>
                <a:lnTo>
                  <a:pt x="87915" y="88582"/>
                </a:lnTo>
                <a:lnTo>
                  <a:pt x="98857" y="72128"/>
                </a:lnTo>
                <a:lnTo>
                  <a:pt x="102869" y="51816"/>
                </a:ln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116873" y="3246889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102869" y="51815"/>
                </a:move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5"/>
                </a:lnTo>
                <a:lnTo>
                  <a:pt x="4024" y="72128"/>
                </a:lnTo>
                <a:lnTo>
                  <a:pt x="15049" y="88582"/>
                </a:lnTo>
                <a:lnTo>
                  <a:pt x="31503" y="99607"/>
                </a:lnTo>
                <a:lnTo>
                  <a:pt x="51815" y="103632"/>
                </a:lnTo>
                <a:lnTo>
                  <a:pt x="71687" y="99607"/>
                </a:lnTo>
                <a:lnTo>
                  <a:pt x="87915" y="88582"/>
                </a:lnTo>
                <a:lnTo>
                  <a:pt x="98857" y="72128"/>
                </a:lnTo>
                <a:lnTo>
                  <a:pt x="102869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116873" y="3246889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51815" y="0"/>
                </a:move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5"/>
                </a:lnTo>
                <a:lnTo>
                  <a:pt x="4024" y="72128"/>
                </a:lnTo>
                <a:lnTo>
                  <a:pt x="15049" y="88582"/>
                </a:lnTo>
                <a:lnTo>
                  <a:pt x="31503" y="99607"/>
                </a:lnTo>
                <a:lnTo>
                  <a:pt x="51815" y="103632"/>
                </a:lnTo>
                <a:lnTo>
                  <a:pt x="71687" y="99607"/>
                </a:lnTo>
                <a:lnTo>
                  <a:pt x="87915" y="88582"/>
                </a:lnTo>
                <a:lnTo>
                  <a:pt x="98857" y="72128"/>
                </a:lnTo>
                <a:lnTo>
                  <a:pt x="102869" y="51815"/>
                </a:ln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116873" y="3831950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102869" y="51816"/>
                </a:move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6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2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116873" y="3831950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51815" y="0"/>
                </a:move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6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2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6"/>
                </a:ln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2116873" y="4282849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102869" y="51816"/>
                </a:move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6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2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116873" y="4282849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51815" y="0"/>
                </a:moveTo>
                <a:lnTo>
                  <a:pt x="31503" y="4131"/>
                </a:lnTo>
                <a:lnTo>
                  <a:pt x="15049" y="15335"/>
                </a:lnTo>
                <a:lnTo>
                  <a:pt x="4024" y="31825"/>
                </a:lnTo>
                <a:lnTo>
                  <a:pt x="0" y="51816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2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6"/>
                </a:lnTo>
                <a:lnTo>
                  <a:pt x="98857" y="31825"/>
                </a:lnTo>
                <a:lnTo>
                  <a:pt x="87915" y="15335"/>
                </a:lnTo>
                <a:lnTo>
                  <a:pt x="71687" y="4131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131395" y="2617566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69">
                <a:moveTo>
                  <a:pt x="102869" y="51815"/>
                </a:moveTo>
                <a:lnTo>
                  <a:pt x="98845" y="31503"/>
                </a:lnTo>
                <a:lnTo>
                  <a:pt x="87820" y="15049"/>
                </a:lnTo>
                <a:lnTo>
                  <a:pt x="71366" y="4024"/>
                </a:lnTo>
                <a:lnTo>
                  <a:pt x="51053" y="0"/>
                </a:lnTo>
                <a:lnTo>
                  <a:pt x="31182" y="4024"/>
                </a:lnTo>
                <a:lnTo>
                  <a:pt x="14954" y="15049"/>
                </a:lnTo>
                <a:lnTo>
                  <a:pt x="4012" y="31503"/>
                </a:lnTo>
                <a:lnTo>
                  <a:pt x="0" y="51815"/>
                </a:lnTo>
                <a:lnTo>
                  <a:pt x="4012" y="71687"/>
                </a:lnTo>
                <a:lnTo>
                  <a:pt x="14954" y="87915"/>
                </a:lnTo>
                <a:lnTo>
                  <a:pt x="31182" y="98857"/>
                </a:lnTo>
                <a:lnTo>
                  <a:pt x="51053" y="102869"/>
                </a:lnTo>
                <a:lnTo>
                  <a:pt x="71366" y="98857"/>
                </a:lnTo>
                <a:lnTo>
                  <a:pt x="87820" y="87915"/>
                </a:lnTo>
                <a:lnTo>
                  <a:pt x="98845" y="71687"/>
                </a:lnTo>
                <a:lnTo>
                  <a:pt x="102869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2131395" y="2617566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69">
                <a:moveTo>
                  <a:pt x="51053" y="0"/>
                </a:moveTo>
                <a:lnTo>
                  <a:pt x="31182" y="4024"/>
                </a:lnTo>
                <a:lnTo>
                  <a:pt x="14954" y="15049"/>
                </a:lnTo>
                <a:lnTo>
                  <a:pt x="4012" y="31503"/>
                </a:lnTo>
                <a:lnTo>
                  <a:pt x="0" y="51815"/>
                </a:lnTo>
                <a:lnTo>
                  <a:pt x="4012" y="71687"/>
                </a:lnTo>
                <a:lnTo>
                  <a:pt x="14954" y="87915"/>
                </a:lnTo>
                <a:lnTo>
                  <a:pt x="31182" y="98857"/>
                </a:lnTo>
                <a:lnTo>
                  <a:pt x="51053" y="102869"/>
                </a:lnTo>
                <a:lnTo>
                  <a:pt x="71366" y="98857"/>
                </a:lnTo>
                <a:lnTo>
                  <a:pt x="87820" y="87915"/>
                </a:lnTo>
                <a:lnTo>
                  <a:pt x="98845" y="71687"/>
                </a:lnTo>
                <a:lnTo>
                  <a:pt x="102869" y="51815"/>
                </a:lnTo>
                <a:lnTo>
                  <a:pt x="98845" y="31503"/>
                </a:lnTo>
                <a:lnTo>
                  <a:pt x="87820" y="15049"/>
                </a:lnTo>
                <a:lnTo>
                  <a:pt x="71366" y="4024"/>
                </a:lnTo>
                <a:lnTo>
                  <a:pt x="51053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18896" y="1177363"/>
            <a:ext cx="2915514" cy="569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>
              <a:lnSpc>
                <a:spcPct val="101800"/>
              </a:lnSpc>
            </a:pPr>
            <a:r>
              <a:rPr sz="1815" b="1" spc="-9" dirty="0">
                <a:latin typeface="Arial"/>
                <a:cs typeface="Arial"/>
              </a:rPr>
              <a:t>Non-parametric classifiers  </a:t>
            </a:r>
            <a:r>
              <a:rPr sz="1815" b="1" spc="-5" dirty="0">
                <a:solidFill>
                  <a:srgbClr val="076548"/>
                </a:solidFill>
                <a:latin typeface="Arial"/>
                <a:cs typeface="Arial"/>
              </a:rPr>
              <a:t>Advantages of</a:t>
            </a:r>
            <a:r>
              <a:rPr sz="1815" b="1" spc="-41" dirty="0">
                <a:solidFill>
                  <a:srgbClr val="076548"/>
                </a:solidFill>
                <a:latin typeface="Arial"/>
                <a:cs typeface="Arial"/>
              </a:rPr>
              <a:t> </a:t>
            </a:r>
            <a:r>
              <a:rPr sz="1815" b="1" spc="-5" dirty="0">
                <a:solidFill>
                  <a:srgbClr val="076548"/>
                </a:solidFill>
                <a:latin typeface="Arial"/>
                <a:cs typeface="Arial"/>
              </a:rPr>
              <a:t>DT</a:t>
            </a:r>
            <a:endParaRPr sz="181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10551" y="1182342"/>
            <a:ext cx="1661480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5" dirty="0">
                <a:latin typeface="Arial"/>
                <a:cs typeface="Arial"/>
              </a:rPr>
              <a:t>Decision</a:t>
            </a:r>
            <a:r>
              <a:rPr sz="1815" b="1" spc="-73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Trees</a:t>
            </a:r>
            <a:endParaRPr sz="18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92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4608" y="2810742"/>
            <a:ext cx="3027893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each pixel is forced or constrained to  show membership to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single</a:t>
            </a:r>
            <a:r>
              <a:rPr sz="1452" spc="-50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4825" y="2810742"/>
            <a:ext cx="2921277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each pixel may display multiple and  partial class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membership.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8882" y="5581594"/>
            <a:ext cx="7475219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>
              <a:lnSpc>
                <a:spcPts val="2097"/>
              </a:lnSpc>
            </a:pPr>
            <a:r>
              <a:rPr sz="1452" spc="-5" dirty="0">
                <a:latin typeface="Arial"/>
                <a:cs typeface="Arial"/>
              </a:rPr>
              <a:t>Soft classification has been proposed in the literature as an alternative to hard classification  because of its ability to deal with </a:t>
            </a:r>
            <a:r>
              <a:rPr sz="1815" b="1" spc="-9" dirty="0">
                <a:solidFill>
                  <a:srgbClr val="9C3C2C"/>
                </a:solidFill>
                <a:latin typeface="Arial"/>
                <a:cs typeface="Arial"/>
              </a:rPr>
              <a:t>mixed</a:t>
            </a:r>
            <a:r>
              <a:rPr sz="1815" b="1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815" b="1" spc="-5" dirty="0">
                <a:solidFill>
                  <a:srgbClr val="9C3C2C"/>
                </a:solidFill>
                <a:latin typeface="Arial"/>
                <a:cs typeface="Arial"/>
              </a:rPr>
              <a:t>pixels</a:t>
            </a:r>
            <a:r>
              <a:rPr sz="1452" spc="-5" dirty="0">
                <a:latin typeface="Arial"/>
                <a:cs typeface="Arial"/>
              </a:rPr>
              <a:t>.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3235" y="1197096"/>
            <a:ext cx="2396266" cy="539038"/>
          </a:xfrm>
          <a:prstGeom prst="rect">
            <a:avLst/>
          </a:prstGeom>
          <a:solidFill>
            <a:srgbClr val="669900"/>
          </a:solidFill>
          <a:ln w="28575">
            <a:solidFill>
              <a:srgbClr val="076548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 marR="274331">
              <a:spcBef>
                <a:spcPts val="28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Number of outputs for  each spatial</a:t>
            </a:r>
            <a:r>
              <a:rPr sz="1634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5352" y="2051177"/>
            <a:ext cx="1389465" cy="539038"/>
          </a:xfrm>
          <a:prstGeom prst="rect">
            <a:avLst/>
          </a:prstGeom>
          <a:solidFill>
            <a:srgbClr val="808000"/>
          </a:solidFill>
          <a:ln w="28574">
            <a:solidFill>
              <a:srgbClr val="076548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3567" marR="96246">
              <a:spcBef>
                <a:spcPts val="28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Hard </a:t>
            </a: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(crisp)  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7095" y="2051177"/>
            <a:ext cx="1388889" cy="539038"/>
          </a:xfrm>
          <a:prstGeom prst="rect">
            <a:avLst/>
          </a:prstGeom>
          <a:solidFill>
            <a:srgbClr val="808000"/>
          </a:solidFill>
          <a:ln w="28575">
            <a:solidFill>
              <a:srgbClr val="076548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82991" marR="96246">
              <a:spcBef>
                <a:spcPts val="281"/>
              </a:spcBef>
            </a:pP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Soft (fuzzy) 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3374" y="1606501"/>
            <a:ext cx="527893" cy="267981"/>
          </a:xfrm>
          <a:custGeom>
            <a:avLst/>
            <a:gdLst/>
            <a:ahLst/>
            <a:cxnLst/>
            <a:rect l="l" t="t" r="r" b="b"/>
            <a:pathLst>
              <a:path w="581660" h="295275">
                <a:moveTo>
                  <a:pt x="94261" y="226370"/>
                </a:moveTo>
                <a:lnTo>
                  <a:pt x="77724" y="192023"/>
                </a:lnTo>
                <a:lnTo>
                  <a:pt x="0" y="293369"/>
                </a:lnTo>
                <a:lnTo>
                  <a:pt x="76962" y="294291"/>
                </a:lnTo>
                <a:lnTo>
                  <a:pt x="76962" y="234695"/>
                </a:lnTo>
                <a:lnTo>
                  <a:pt x="94261" y="226370"/>
                </a:lnTo>
                <a:close/>
              </a:path>
              <a:path w="581660" h="295275">
                <a:moveTo>
                  <a:pt x="110819" y="260759"/>
                </a:moveTo>
                <a:lnTo>
                  <a:pt x="94261" y="226370"/>
                </a:lnTo>
                <a:lnTo>
                  <a:pt x="76962" y="234695"/>
                </a:lnTo>
                <a:lnTo>
                  <a:pt x="93725" y="268985"/>
                </a:lnTo>
                <a:lnTo>
                  <a:pt x="110819" y="260759"/>
                </a:lnTo>
                <a:close/>
              </a:path>
              <a:path w="581660" h="295275">
                <a:moveTo>
                  <a:pt x="127253" y="294893"/>
                </a:moveTo>
                <a:lnTo>
                  <a:pt x="110819" y="260759"/>
                </a:lnTo>
                <a:lnTo>
                  <a:pt x="93725" y="268985"/>
                </a:lnTo>
                <a:lnTo>
                  <a:pt x="76962" y="234695"/>
                </a:lnTo>
                <a:lnTo>
                  <a:pt x="76962" y="294291"/>
                </a:lnTo>
                <a:lnTo>
                  <a:pt x="127253" y="294893"/>
                </a:lnTo>
                <a:close/>
              </a:path>
              <a:path w="581660" h="295275">
                <a:moveTo>
                  <a:pt x="581405" y="34289"/>
                </a:moveTo>
                <a:lnTo>
                  <a:pt x="564641" y="0"/>
                </a:lnTo>
                <a:lnTo>
                  <a:pt x="94261" y="226370"/>
                </a:lnTo>
                <a:lnTo>
                  <a:pt x="110819" y="260759"/>
                </a:lnTo>
                <a:lnTo>
                  <a:pt x="581405" y="34289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7440525" y="1551867"/>
            <a:ext cx="596473" cy="341171"/>
          </a:xfrm>
          <a:custGeom>
            <a:avLst/>
            <a:gdLst/>
            <a:ahLst/>
            <a:cxnLst/>
            <a:rect l="l" t="t" r="r" b="b"/>
            <a:pathLst>
              <a:path w="657225" h="375919">
                <a:moveTo>
                  <a:pt x="566123" y="303860"/>
                </a:moveTo>
                <a:lnTo>
                  <a:pt x="18288" y="0"/>
                </a:lnTo>
                <a:lnTo>
                  <a:pt x="0" y="33527"/>
                </a:lnTo>
                <a:lnTo>
                  <a:pt x="548037" y="336767"/>
                </a:lnTo>
                <a:lnTo>
                  <a:pt x="566123" y="303860"/>
                </a:lnTo>
                <a:close/>
              </a:path>
              <a:path w="657225" h="375919">
                <a:moveTo>
                  <a:pt x="582930" y="372568"/>
                </a:moveTo>
                <a:lnTo>
                  <a:pt x="582930" y="313181"/>
                </a:lnTo>
                <a:lnTo>
                  <a:pt x="564629" y="345947"/>
                </a:lnTo>
                <a:lnTo>
                  <a:pt x="548037" y="336767"/>
                </a:lnTo>
                <a:lnTo>
                  <a:pt x="529590" y="370331"/>
                </a:lnTo>
                <a:lnTo>
                  <a:pt x="582930" y="372568"/>
                </a:lnTo>
                <a:close/>
              </a:path>
              <a:path w="657225" h="375919">
                <a:moveTo>
                  <a:pt x="582930" y="313181"/>
                </a:moveTo>
                <a:lnTo>
                  <a:pt x="566123" y="303860"/>
                </a:lnTo>
                <a:lnTo>
                  <a:pt x="548037" y="336767"/>
                </a:lnTo>
                <a:lnTo>
                  <a:pt x="564629" y="345947"/>
                </a:lnTo>
                <a:lnTo>
                  <a:pt x="582930" y="313181"/>
                </a:lnTo>
                <a:close/>
              </a:path>
              <a:path w="657225" h="375919">
                <a:moveTo>
                  <a:pt x="656831" y="375665"/>
                </a:moveTo>
                <a:lnTo>
                  <a:pt x="584454" y="270509"/>
                </a:lnTo>
                <a:lnTo>
                  <a:pt x="566123" y="303860"/>
                </a:lnTo>
                <a:lnTo>
                  <a:pt x="582930" y="313181"/>
                </a:lnTo>
                <a:lnTo>
                  <a:pt x="582930" y="372568"/>
                </a:lnTo>
                <a:lnTo>
                  <a:pt x="656831" y="375665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086444" y="3378286"/>
            <a:ext cx="1526175" cy="1484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6876901" y="3290457"/>
            <a:ext cx="1631396" cy="1587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6865144" y="3278699"/>
            <a:ext cx="1655141" cy="1611342"/>
          </a:xfrm>
          <a:custGeom>
            <a:avLst/>
            <a:gdLst/>
            <a:ahLst/>
            <a:cxnLst/>
            <a:rect l="l" t="t" r="r" b="b"/>
            <a:pathLst>
              <a:path w="1823720" h="1775460">
                <a:moveTo>
                  <a:pt x="0" y="1775460"/>
                </a:moveTo>
                <a:lnTo>
                  <a:pt x="0" y="0"/>
                </a:lnTo>
                <a:lnTo>
                  <a:pt x="1823466" y="0"/>
                </a:lnTo>
                <a:lnTo>
                  <a:pt x="1823466" y="1775460"/>
                </a:lnTo>
                <a:lnTo>
                  <a:pt x="0" y="1775460"/>
                </a:lnTo>
                <a:close/>
              </a:path>
            </a:pathLst>
          </a:custGeom>
          <a:ln w="254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7540110" y="3556708"/>
            <a:ext cx="1630705" cy="1595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7528353" y="3544951"/>
            <a:ext cx="1654565" cy="1619410"/>
          </a:xfrm>
          <a:custGeom>
            <a:avLst/>
            <a:gdLst/>
            <a:ahLst/>
            <a:cxnLst/>
            <a:rect l="l" t="t" r="r" b="b"/>
            <a:pathLst>
              <a:path w="1823084" h="1784350">
                <a:moveTo>
                  <a:pt x="0" y="1783842"/>
                </a:moveTo>
                <a:lnTo>
                  <a:pt x="0" y="0"/>
                </a:lnTo>
                <a:lnTo>
                  <a:pt x="1822703" y="0"/>
                </a:lnTo>
                <a:lnTo>
                  <a:pt x="1822703" y="1783842"/>
                </a:lnTo>
                <a:lnTo>
                  <a:pt x="0" y="1783842"/>
                </a:lnTo>
                <a:close/>
              </a:path>
            </a:pathLst>
          </a:custGeom>
          <a:ln w="254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8177731" y="3963347"/>
            <a:ext cx="1609958" cy="1602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8165975" y="3951590"/>
            <a:ext cx="1633818" cy="1626326"/>
          </a:xfrm>
          <a:custGeom>
            <a:avLst/>
            <a:gdLst/>
            <a:ahLst/>
            <a:cxnLst/>
            <a:rect l="l" t="t" r="r" b="b"/>
            <a:pathLst>
              <a:path w="1800225" h="1791970">
                <a:moveTo>
                  <a:pt x="0" y="1791462"/>
                </a:moveTo>
                <a:lnTo>
                  <a:pt x="0" y="0"/>
                </a:lnTo>
                <a:lnTo>
                  <a:pt x="1799844" y="0"/>
                </a:lnTo>
                <a:lnTo>
                  <a:pt x="1799844" y="1791462"/>
                </a:lnTo>
                <a:lnTo>
                  <a:pt x="0" y="1791462"/>
                </a:lnTo>
                <a:close/>
              </a:path>
            </a:pathLst>
          </a:custGeom>
          <a:ln w="254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8686952" y="3257711"/>
            <a:ext cx="1526049" cy="1087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Veg.</a:t>
            </a:r>
            <a:endParaRPr sz="1271">
              <a:latin typeface="Arial"/>
              <a:cs typeface="Arial"/>
            </a:endParaRPr>
          </a:p>
          <a:p>
            <a:pPr marL="659317">
              <a:spcBef>
                <a:spcPts val="776"/>
              </a:spcBef>
            </a:pPr>
            <a:r>
              <a:rPr sz="1271" b="1" spc="-5" dirty="0">
                <a:latin typeface="Arial"/>
                <a:cs typeface="Arial"/>
              </a:rPr>
              <a:t>Water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316">
              <a:latin typeface="Times New Roman"/>
              <a:cs typeface="Times New Roman"/>
            </a:endParaRPr>
          </a:p>
          <a:p>
            <a:pPr marL="1154957" marR="4611"/>
            <a:r>
              <a:rPr sz="1271" b="1" spc="-5" dirty="0">
                <a:latin typeface="Arial"/>
                <a:cs typeface="Arial"/>
              </a:rPr>
              <a:t>Bare  soil</a:t>
            </a:r>
            <a:endParaRPr sz="1271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6597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8763" y="1182573"/>
            <a:ext cx="245504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The mixed pixel</a:t>
            </a:r>
            <a:r>
              <a:rPr sz="1634" b="1" spc="-82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problem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96" y="5885663"/>
            <a:ext cx="1656870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Foody</a:t>
            </a:r>
            <a:r>
              <a:rPr sz="1271" b="1" spc="-54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(2004)</a:t>
            </a:r>
            <a:endParaRPr sz="127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1159" y="2206777"/>
            <a:ext cx="2705164" cy="1524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48"/>
            <a:r>
              <a:rPr sz="1089" dirty="0">
                <a:latin typeface="Arial"/>
                <a:cs typeface="Arial"/>
              </a:rPr>
              <a:t>A </a:t>
            </a:r>
            <a:r>
              <a:rPr sz="1089" spc="-5" dirty="0">
                <a:latin typeface="Arial"/>
                <a:cs typeface="Arial"/>
              </a:rPr>
              <a:t>– presence of small, sub-pixel</a:t>
            </a:r>
            <a:r>
              <a:rPr sz="1089" spc="-54" dirty="0">
                <a:latin typeface="Arial"/>
                <a:cs typeface="Arial"/>
              </a:rPr>
              <a:t> </a:t>
            </a:r>
            <a:r>
              <a:rPr sz="1089" spc="-5" dirty="0">
                <a:latin typeface="Arial"/>
                <a:cs typeface="Arial"/>
              </a:rPr>
              <a:t>targets</a:t>
            </a:r>
            <a:endParaRPr sz="1089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998">
              <a:latin typeface="Times New Roman"/>
              <a:cs typeface="Times New Roman"/>
            </a:endParaRPr>
          </a:p>
          <a:p>
            <a:pPr marL="34003" marR="4611"/>
            <a:r>
              <a:rPr sz="1089" dirty="0">
                <a:latin typeface="Arial"/>
                <a:cs typeface="Arial"/>
              </a:rPr>
              <a:t>B </a:t>
            </a:r>
            <a:r>
              <a:rPr sz="1089" spc="-5" dirty="0">
                <a:latin typeface="Arial"/>
                <a:cs typeface="Arial"/>
              </a:rPr>
              <a:t>– presence of boundaries of discrete </a:t>
            </a:r>
            <a:r>
              <a:rPr sz="1089" spc="-9" dirty="0">
                <a:latin typeface="Arial"/>
                <a:cs typeface="Arial"/>
              </a:rPr>
              <a:t>land  </a:t>
            </a:r>
            <a:r>
              <a:rPr sz="1089" spc="-5" dirty="0">
                <a:latin typeface="Arial"/>
                <a:cs typeface="Arial"/>
              </a:rPr>
              <a:t>cover</a:t>
            </a:r>
            <a:r>
              <a:rPr sz="1089" spc="-64" dirty="0">
                <a:latin typeface="Arial"/>
                <a:cs typeface="Arial"/>
              </a:rPr>
              <a:t> </a:t>
            </a:r>
            <a:r>
              <a:rPr sz="1089" spc="-9" dirty="0">
                <a:latin typeface="Arial"/>
                <a:cs typeface="Arial"/>
              </a:rPr>
              <a:t>classes</a:t>
            </a:r>
            <a:endParaRPr sz="1089">
              <a:latin typeface="Arial"/>
              <a:cs typeface="Arial"/>
            </a:endParaRPr>
          </a:p>
          <a:p>
            <a:pPr marL="11527" marR="140047">
              <a:spcBef>
                <a:spcPts val="439"/>
              </a:spcBef>
            </a:pPr>
            <a:r>
              <a:rPr sz="1089" spc="-5" dirty="0">
                <a:latin typeface="Arial"/>
                <a:cs typeface="Arial"/>
              </a:rPr>
              <a:t>C – gradual transition </a:t>
            </a:r>
            <a:r>
              <a:rPr sz="1089" spc="-9" dirty="0">
                <a:latin typeface="Arial"/>
                <a:cs typeface="Arial"/>
              </a:rPr>
              <a:t>between </a:t>
            </a:r>
            <a:r>
              <a:rPr sz="1089" spc="-5" dirty="0">
                <a:latin typeface="Arial"/>
                <a:cs typeface="Arial"/>
              </a:rPr>
              <a:t>land cover  classes</a:t>
            </a:r>
            <a:r>
              <a:rPr sz="1089" spc="-45" dirty="0">
                <a:latin typeface="Arial"/>
                <a:cs typeface="Arial"/>
              </a:rPr>
              <a:t> </a:t>
            </a:r>
            <a:r>
              <a:rPr sz="1089" spc="-9" dirty="0">
                <a:latin typeface="Arial"/>
                <a:cs typeface="Arial"/>
              </a:rPr>
              <a:t>(continuum)</a:t>
            </a:r>
            <a:endParaRPr sz="1089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953">
              <a:latin typeface="Times New Roman"/>
              <a:cs typeface="Times New Roman"/>
            </a:endParaRPr>
          </a:p>
          <a:p>
            <a:pPr marL="31122" marR="133708"/>
            <a:r>
              <a:rPr sz="1089" spc="-5" dirty="0">
                <a:latin typeface="Arial"/>
                <a:cs typeface="Arial"/>
              </a:rPr>
              <a:t>D – contribution of areas </a:t>
            </a:r>
            <a:r>
              <a:rPr sz="1089" spc="-9" dirty="0">
                <a:latin typeface="Arial"/>
                <a:cs typeface="Arial"/>
              </a:rPr>
              <a:t>outside </a:t>
            </a:r>
            <a:r>
              <a:rPr sz="1089" spc="-5" dirty="0">
                <a:latin typeface="Arial"/>
                <a:cs typeface="Arial"/>
              </a:rPr>
              <a:t>the </a:t>
            </a:r>
            <a:r>
              <a:rPr sz="1089" spc="-9" dirty="0">
                <a:latin typeface="Arial"/>
                <a:cs typeface="Arial"/>
              </a:rPr>
              <a:t>area  </a:t>
            </a:r>
            <a:r>
              <a:rPr sz="1089" spc="-5" dirty="0">
                <a:latin typeface="Arial"/>
                <a:cs typeface="Arial"/>
              </a:rPr>
              <a:t>represented by a</a:t>
            </a:r>
            <a:r>
              <a:rPr sz="1089" spc="-64" dirty="0">
                <a:latin typeface="Arial"/>
                <a:cs typeface="Arial"/>
              </a:rPr>
              <a:t> </a:t>
            </a:r>
            <a:r>
              <a:rPr sz="1089" spc="-9" dirty="0">
                <a:latin typeface="Arial"/>
                <a:cs typeface="Arial"/>
              </a:rPr>
              <a:t>pixel</a:t>
            </a:r>
            <a:endParaRPr sz="1089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5111" y="1221301"/>
            <a:ext cx="4775933" cy="366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6719917" y="4051176"/>
            <a:ext cx="3525587" cy="1985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7782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7328" y="1589387"/>
            <a:ext cx="2172084" cy="724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>
              <a:lnSpc>
                <a:spcPct val="161900"/>
              </a:lnSpc>
            </a:pPr>
            <a:r>
              <a:rPr sz="1452" spc="-5" dirty="0">
                <a:latin typeface="Arial"/>
                <a:cs typeface="Arial"/>
              </a:rPr>
              <a:t>Landscape fragmentation  Sensor’s spatial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resolution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7523" y="4314661"/>
            <a:ext cx="2515905" cy="1720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3227523" y="4314661"/>
            <a:ext cx="105463" cy="81835"/>
          </a:xfrm>
          <a:custGeom>
            <a:avLst/>
            <a:gdLst/>
            <a:ahLst/>
            <a:cxnLst/>
            <a:rect l="l" t="t" r="r" b="b"/>
            <a:pathLst>
              <a:path w="116205" h="90170">
                <a:moveTo>
                  <a:pt x="115815" y="0"/>
                </a:moveTo>
                <a:lnTo>
                  <a:pt x="115815" y="89913"/>
                </a:lnTo>
                <a:lnTo>
                  <a:pt x="0" y="89913"/>
                </a:lnTo>
              </a:path>
            </a:pathLst>
          </a:custGeom>
          <a:ln w="16421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3332632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332632" y="4314661"/>
            <a:ext cx="202858" cy="81835"/>
          </a:xfrm>
          <a:custGeom>
            <a:avLst/>
            <a:gdLst/>
            <a:ahLst/>
            <a:cxnLst/>
            <a:rect l="l" t="t" r="r" b="b"/>
            <a:pathLst>
              <a:path w="223519" h="90170">
                <a:moveTo>
                  <a:pt x="223258" y="0"/>
                </a:moveTo>
                <a:lnTo>
                  <a:pt x="223258" y="89913"/>
                </a:lnTo>
                <a:lnTo>
                  <a:pt x="0" y="89913"/>
                </a:lnTo>
              </a:path>
            </a:pathLst>
          </a:custGeom>
          <a:ln w="16372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535254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3535254" y="4314661"/>
            <a:ext cx="195943" cy="81835"/>
          </a:xfrm>
          <a:custGeom>
            <a:avLst/>
            <a:gdLst/>
            <a:ahLst/>
            <a:cxnLst/>
            <a:rect l="l" t="t" r="r" b="b"/>
            <a:pathLst>
              <a:path w="215900" h="90170">
                <a:moveTo>
                  <a:pt x="215654" y="0"/>
                </a:moveTo>
                <a:lnTo>
                  <a:pt x="215654" y="89913"/>
                </a:lnTo>
                <a:lnTo>
                  <a:pt x="0" y="89913"/>
                </a:lnTo>
              </a:path>
            </a:pathLst>
          </a:custGeom>
          <a:ln w="16373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3730973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730974" y="4314661"/>
            <a:ext cx="195367" cy="81835"/>
          </a:xfrm>
          <a:custGeom>
            <a:avLst/>
            <a:gdLst/>
            <a:ahLst/>
            <a:cxnLst/>
            <a:rect l="l" t="t" r="r" b="b"/>
            <a:pathLst>
              <a:path w="215264" h="90170">
                <a:moveTo>
                  <a:pt x="214887" y="0"/>
                </a:moveTo>
                <a:lnTo>
                  <a:pt x="214887" y="89913"/>
                </a:lnTo>
                <a:lnTo>
                  <a:pt x="0" y="89913"/>
                </a:lnTo>
              </a:path>
            </a:pathLst>
          </a:custGeom>
          <a:ln w="16374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925997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3925997" y="4314661"/>
            <a:ext cx="195367" cy="81835"/>
          </a:xfrm>
          <a:custGeom>
            <a:avLst/>
            <a:gdLst/>
            <a:ahLst/>
            <a:cxnLst/>
            <a:rect l="l" t="t" r="r" b="b"/>
            <a:pathLst>
              <a:path w="215264" h="90170">
                <a:moveTo>
                  <a:pt x="214874" y="0"/>
                </a:moveTo>
                <a:lnTo>
                  <a:pt x="214874" y="89913"/>
                </a:lnTo>
                <a:lnTo>
                  <a:pt x="0" y="89913"/>
                </a:lnTo>
              </a:path>
            </a:pathLst>
          </a:custGeom>
          <a:ln w="16374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4121009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4121009" y="4314661"/>
            <a:ext cx="203434" cy="81835"/>
          </a:xfrm>
          <a:custGeom>
            <a:avLst/>
            <a:gdLst/>
            <a:ahLst/>
            <a:cxnLst/>
            <a:rect l="l" t="t" r="r" b="b"/>
            <a:pathLst>
              <a:path w="224154" h="90170">
                <a:moveTo>
                  <a:pt x="224025" y="0"/>
                </a:moveTo>
                <a:lnTo>
                  <a:pt x="224025" y="89913"/>
                </a:lnTo>
                <a:lnTo>
                  <a:pt x="0" y="89913"/>
                </a:lnTo>
              </a:path>
            </a:pathLst>
          </a:custGeom>
          <a:ln w="16371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4324326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4324326" y="4314661"/>
            <a:ext cx="195367" cy="81835"/>
          </a:xfrm>
          <a:custGeom>
            <a:avLst/>
            <a:gdLst/>
            <a:ahLst/>
            <a:cxnLst/>
            <a:rect l="l" t="t" r="r" b="b"/>
            <a:pathLst>
              <a:path w="215264" h="90170">
                <a:moveTo>
                  <a:pt x="214887" y="0"/>
                </a:moveTo>
                <a:lnTo>
                  <a:pt x="214887" y="89913"/>
                </a:lnTo>
                <a:lnTo>
                  <a:pt x="0" y="89913"/>
                </a:lnTo>
              </a:path>
            </a:pathLst>
          </a:custGeom>
          <a:ln w="16374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4519351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4519351" y="4314661"/>
            <a:ext cx="195367" cy="81835"/>
          </a:xfrm>
          <a:custGeom>
            <a:avLst/>
            <a:gdLst/>
            <a:ahLst/>
            <a:cxnLst/>
            <a:rect l="l" t="t" r="r" b="b"/>
            <a:pathLst>
              <a:path w="215264" h="90170">
                <a:moveTo>
                  <a:pt x="214887" y="0"/>
                </a:moveTo>
                <a:lnTo>
                  <a:pt x="214887" y="89913"/>
                </a:lnTo>
                <a:lnTo>
                  <a:pt x="0" y="89913"/>
                </a:lnTo>
              </a:path>
            </a:pathLst>
          </a:custGeom>
          <a:ln w="16374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4714374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4714374" y="4314661"/>
            <a:ext cx="195943" cy="81835"/>
          </a:xfrm>
          <a:custGeom>
            <a:avLst/>
            <a:gdLst/>
            <a:ahLst/>
            <a:cxnLst/>
            <a:rect l="l" t="t" r="r" b="b"/>
            <a:pathLst>
              <a:path w="215900" h="90170">
                <a:moveTo>
                  <a:pt x="215641" y="0"/>
                </a:moveTo>
                <a:lnTo>
                  <a:pt x="215641" y="89913"/>
                </a:lnTo>
                <a:lnTo>
                  <a:pt x="0" y="89913"/>
                </a:lnTo>
              </a:path>
            </a:pathLst>
          </a:custGeom>
          <a:ln w="16373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4910082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4910082" y="4314661"/>
            <a:ext cx="202858" cy="81835"/>
          </a:xfrm>
          <a:custGeom>
            <a:avLst/>
            <a:gdLst/>
            <a:ahLst/>
            <a:cxnLst/>
            <a:rect l="l" t="t" r="r" b="b"/>
            <a:pathLst>
              <a:path w="223520" h="90170">
                <a:moveTo>
                  <a:pt x="223271" y="0"/>
                </a:moveTo>
                <a:lnTo>
                  <a:pt x="223271" y="89913"/>
                </a:lnTo>
                <a:lnTo>
                  <a:pt x="0" y="89913"/>
                </a:lnTo>
              </a:path>
            </a:pathLst>
          </a:custGeom>
          <a:ln w="16372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5112715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5112716" y="4314661"/>
            <a:ext cx="195367" cy="81835"/>
          </a:xfrm>
          <a:custGeom>
            <a:avLst/>
            <a:gdLst/>
            <a:ahLst/>
            <a:cxnLst/>
            <a:rect l="l" t="t" r="r" b="b"/>
            <a:pathLst>
              <a:path w="215264" h="90170">
                <a:moveTo>
                  <a:pt x="214874" y="0"/>
                </a:moveTo>
                <a:lnTo>
                  <a:pt x="214874" y="89913"/>
                </a:lnTo>
                <a:lnTo>
                  <a:pt x="0" y="89913"/>
                </a:lnTo>
              </a:path>
            </a:pathLst>
          </a:custGeom>
          <a:ln w="16374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5307727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5307727" y="4314661"/>
            <a:ext cx="195943" cy="81835"/>
          </a:xfrm>
          <a:custGeom>
            <a:avLst/>
            <a:gdLst/>
            <a:ahLst/>
            <a:cxnLst/>
            <a:rect l="l" t="t" r="r" b="b"/>
            <a:pathLst>
              <a:path w="215900" h="90170">
                <a:moveTo>
                  <a:pt x="215654" y="0"/>
                </a:moveTo>
                <a:lnTo>
                  <a:pt x="215654" y="89913"/>
                </a:lnTo>
                <a:lnTo>
                  <a:pt x="0" y="89913"/>
                </a:lnTo>
              </a:path>
            </a:pathLst>
          </a:custGeom>
          <a:ln w="16373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5503447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/>
          <p:nvPr/>
        </p:nvSpPr>
        <p:spPr>
          <a:xfrm>
            <a:off x="5503447" y="4314661"/>
            <a:ext cx="195367" cy="81835"/>
          </a:xfrm>
          <a:custGeom>
            <a:avLst/>
            <a:gdLst/>
            <a:ahLst/>
            <a:cxnLst/>
            <a:rect l="l" t="t" r="r" b="b"/>
            <a:pathLst>
              <a:path w="215264" h="90170">
                <a:moveTo>
                  <a:pt x="214874" y="0"/>
                </a:moveTo>
                <a:lnTo>
                  <a:pt x="214874" y="89913"/>
                </a:lnTo>
                <a:lnTo>
                  <a:pt x="0" y="89913"/>
                </a:lnTo>
              </a:path>
            </a:pathLst>
          </a:custGeom>
          <a:ln w="16374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/>
          <p:nvPr/>
        </p:nvSpPr>
        <p:spPr>
          <a:xfrm>
            <a:off x="5698459" y="4314661"/>
            <a:ext cx="0" cy="81835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89913"/>
                </a:moveTo>
                <a:lnTo>
                  <a:pt x="0" y="0"/>
                </a:lnTo>
              </a:path>
            </a:pathLst>
          </a:custGeom>
          <a:ln w="16550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3227512" y="4314656"/>
            <a:ext cx="2516137" cy="1720839"/>
          </a:xfrm>
          <a:custGeom>
            <a:avLst/>
            <a:gdLst/>
            <a:ahLst/>
            <a:cxnLst/>
            <a:rect l="l" t="t" r="r" b="b"/>
            <a:pathLst>
              <a:path w="2772410" h="1896109">
                <a:moveTo>
                  <a:pt x="2772154" y="1895859"/>
                </a:moveTo>
                <a:lnTo>
                  <a:pt x="0" y="1895859"/>
                </a:lnTo>
                <a:lnTo>
                  <a:pt x="0" y="0"/>
                </a:lnTo>
                <a:lnTo>
                  <a:pt x="2772154" y="0"/>
                </a:lnTo>
                <a:lnTo>
                  <a:pt x="2772154" y="1895859"/>
                </a:lnTo>
                <a:close/>
              </a:path>
            </a:pathLst>
          </a:custGeom>
          <a:ln w="8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220018" y="4388774"/>
          <a:ext cx="249154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03"/>
                <a:gridCol w="202633"/>
                <a:gridCol w="195713"/>
                <a:gridCol w="195017"/>
                <a:gridCol w="195017"/>
                <a:gridCol w="203317"/>
                <a:gridCol w="195023"/>
                <a:gridCol w="195023"/>
                <a:gridCol w="195708"/>
                <a:gridCol w="202626"/>
                <a:gridCol w="195023"/>
                <a:gridCol w="195708"/>
                <a:gridCol w="215629"/>
              </a:tblGrid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3">
                      <a:solidFill>
                        <a:srgbClr val="4E4E4E"/>
                      </a:solidFill>
                      <a:prstDash val="solid"/>
                    </a:lnR>
                    <a:lnT w="16503">
                      <a:solidFill>
                        <a:srgbClr val="4E4E4E"/>
                      </a:solidFill>
                      <a:prstDash val="solid"/>
                    </a:lnT>
                    <a:lnB w="1650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2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2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2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3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6">
                      <a:solidFill>
                        <a:srgbClr val="4E4E4E"/>
                      </a:solidFill>
                      <a:prstDash val="solid"/>
                    </a:lnR>
                    <a:lnT w="16506">
                      <a:solidFill>
                        <a:srgbClr val="4E4E4E"/>
                      </a:solidFill>
                      <a:prstDash val="solid"/>
                    </a:lnT>
                    <a:lnB w="1650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3">
                      <a:solidFill>
                        <a:srgbClr val="4E4E4E"/>
                      </a:solidFill>
                      <a:prstDash val="solid"/>
                    </a:lnR>
                    <a:lnT w="16503">
                      <a:solidFill>
                        <a:srgbClr val="4E4E4E"/>
                      </a:solidFill>
                      <a:prstDash val="solid"/>
                    </a:lnT>
                    <a:lnB w="1650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2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2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2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3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7">
                      <a:solidFill>
                        <a:srgbClr val="4E4E4E"/>
                      </a:solidFill>
                      <a:prstDash val="solid"/>
                    </a:lnR>
                    <a:lnT w="16506">
                      <a:solidFill>
                        <a:srgbClr val="4E4E4E"/>
                      </a:solidFill>
                      <a:prstDash val="solid"/>
                    </a:lnT>
                    <a:lnB w="1650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6">
                      <a:solidFill>
                        <a:srgbClr val="4E4E4E"/>
                      </a:solidFill>
                      <a:prstDash val="solid"/>
                    </a:lnR>
                    <a:lnT w="16506">
                      <a:solidFill>
                        <a:srgbClr val="4E4E4E"/>
                      </a:solidFill>
                      <a:prstDash val="solid"/>
                    </a:lnT>
                    <a:lnB w="1650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3">
                      <a:solidFill>
                        <a:srgbClr val="4E4E4E"/>
                      </a:solidFill>
                      <a:prstDash val="solid"/>
                    </a:lnR>
                    <a:lnT w="16503">
                      <a:solidFill>
                        <a:srgbClr val="4E4E4E"/>
                      </a:solidFill>
                      <a:prstDash val="solid"/>
                    </a:lnT>
                    <a:lnB w="1650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2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2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2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3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50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51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7">
                      <a:solidFill>
                        <a:srgbClr val="4E4E4E"/>
                      </a:solidFill>
                      <a:prstDash val="solid"/>
                    </a:lnR>
                    <a:lnT w="16506">
                      <a:solidFill>
                        <a:srgbClr val="4E4E4E"/>
                      </a:solidFill>
                      <a:prstDash val="solid"/>
                    </a:lnT>
                    <a:lnB w="1650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4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4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44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450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0">
                      <a:solidFill>
                        <a:srgbClr val="4E4E4E"/>
                      </a:solidFill>
                      <a:prstDash val="solid"/>
                    </a:lnL>
                    <a:lnR w="16451">
                      <a:solidFill>
                        <a:srgbClr val="4E4E4E"/>
                      </a:solidFill>
                      <a:prstDash val="solid"/>
                    </a:lnR>
                    <a:lnT w="16450">
                      <a:solidFill>
                        <a:srgbClr val="4E4E4E"/>
                      </a:solidFill>
                      <a:prstDash val="solid"/>
                    </a:lnT>
                    <a:lnB w="164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51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51">
                      <a:solidFill>
                        <a:srgbClr val="4E4E4E"/>
                      </a:solidFill>
                      <a:prstDash val="solid"/>
                    </a:lnT>
                    <a:lnB w="16447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443">
                      <a:solidFill>
                        <a:srgbClr val="4E4E4E"/>
                      </a:solidFill>
                      <a:prstDash val="solid"/>
                    </a:lnR>
                    <a:lnT w="16503">
                      <a:solidFill>
                        <a:srgbClr val="4E4E4E"/>
                      </a:solidFill>
                      <a:prstDash val="solid"/>
                    </a:lnT>
                    <a:lnB w="1640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36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2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2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2">
                      <a:solidFill>
                        <a:srgbClr val="4E4E4E"/>
                      </a:solidFill>
                      <a:prstDash val="solid"/>
                    </a:lnT>
                    <a:lnB w="1636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3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3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3">
                      <a:solidFill>
                        <a:srgbClr val="4E4E4E"/>
                      </a:solidFill>
                      <a:prstDash val="solid"/>
                    </a:lnT>
                    <a:lnB w="16363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446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6">
                      <a:solidFill>
                        <a:srgbClr val="4E4E4E"/>
                      </a:solidFill>
                      <a:prstDash val="solid"/>
                    </a:lnL>
                    <a:lnR w="16447">
                      <a:solidFill>
                        <a:srgbClr val="4E4E4E"/>
                      </a:solidFill>
                      <a:prstDash val="solid"/>
                    </a:lnR>
                    <a:lnT w="16446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447">
                      <a:solidFill>
                        <a:srgbClr val="4E4E4E"/>
                      </a:solidFill>
                      <a:prstDash val="solid"/>
                    </a:lnL>
                    <a:lnR w="16540">
                      <a:solidFill>
                        <a:srgbClr val="4E4E4E"/>
                      </a:solidFill>
                      <a:prstDash val="solid"/>
                    </a:lnR>
                    <a:lnT w="16447">
                      <a:solidFill>
                        <a:srgbClr val="4E4E4E"/>
                      </a:solidFill>
                      <a:prstDash val="solid"/>
                    </a:lnT>
                    <a:lnB w="16365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6363">
                      <a:solidFill>
                        <a:srgbClr val="4E4E4E"/>
                      </a:solidFill>
                      <a:prstDash val="solid"/>
                    </a:lnR>
                    <a:lnT w="16403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3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3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3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3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3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3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3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3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365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365">
                      <a:solidFill>
                        <a:srgbClr val="4E4E4E"/>
                      </a:solidFill>
                      <a:prstDash val="solid"/>
                    </a:lnL>
                    <a:lnR w="16486">
                      <a:solidFill>
                        <a:srgbClr val="4E4E4E"/>
                      </a:solidFill>
                      <a:prstDash val="solid"/>
                    </a:lnR>
                    <a:lnT w="16365">
                      <a:solidFill>
                        <a:srgbClr val="4E4E4E"/>
                      </a:solidFill>
                      <a:prstDash val="solid"/>
                    </a:lnT>
                    <a:lnB w="819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6521438" y="3944675"/>
            <a:ext cx="2645977" cy="2254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6486859" y="3910097"/>
          <a:ext cx="2678203" cy="2585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63"/>
                <a:gridCol w="708848"/>
                <a:gridCol w="709545"/>
                <a:gridCol w="708848"/>
                <a:gridCol w="303399"/>
              </a:tblGrid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407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4063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078">
                      <a:solidFill>
                        <a:srgbClr val="FFFFBE"/>
                      </a:solidFill>
                      <a:prstDash val="solid"/>
                    </a:lnL>
                    <a:lnR w="1407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99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078">
                      <a:solidFill>
                        <a:srgbClr val="FFFFBE"/>
                      </a:solidFill>
                      <a:prstDash val="solid"/>
                    </a:lnL>
                    <a:lnR w="1407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99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078">
                      <a:solidFill>
                        <a:srgbClr val="FFFFBE"/>
                      </a:solidFill>
                      <a:prstDash val="solid"/>
                    </a:lnL>
                    <a:lnR w="1407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99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078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4056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707464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996">
                      <a:solidFill>
                        <a:srgbClr val="FFFFBE"/>
                      </a:solidFill>
                      <a:prstDash val="solid"/>
                    </a:lnR>
                    <a:lnT w="14063">
                      <a:solidFill>
                        <a:srgbClr val="FFFFBE"/>
                      </a:solidFill>
                      <a:prstDash val="solid"/>
                    </a:lnT>
                    <a:lnB w="14063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6">
                      <a:solidFill>
                        <a:srgbClr val="FFFFBE"/>
                      </a:solidFill>
                      <a:prstDash val="solid"/>
                    </a:lnL>
                    <a:lnR w="13996">
                      <a:solidFill>
                        <a:srgbClr val="FFFFBE"/>
                      </a:solidFill>
                      <a:prstDash val="solid"/>
                    </a:lnR>
                    <a:lnT w="13996">
                      <a:solidFill>
                        <a:srgbClr val="FFFFBE"/>
                      </a:solidFill>
                      <a:prstDash val="solid"/>
                    </a:lnT>
                    <a:lnB w="1399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6">
                      <a:solidFill>
                        <a:srgbClr val="FFFFBE"/>
                      </a:solidFill>
                      <a:prstDash val="solid"/>
                    </a:lnL>
                    <a:lnR w="13996">
                      <a:solidFill>
                        <a:srgbClr val="FFFFBE"/>
                      </a:solidFill>
                      <a:prstDash val="solid"/>
                    </a:lnR>
                    <a:lnT w="13996">
                      <a:solidFill>
                        <a:srgbClr val="FFFFBE"/>
                      </a:solidFill>
                      <a:prstDash val="solid"/>
                    </a:lnT>
                    <a:lnB w="1399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6">
                      <a:solidFill>
                        <a:srgbClr val="FFFFBE"/>
                      </a:solidFill>
                      <a:prstDash val="solid"/>
                    </a:lnL>
                    <a:lnR w="14056">
                      <a:solidFill>
                        <a:srgbClr val="FFFFBE"/>
                      </a:solidFill>
                      <a:prstDash val="solid"/>
                    </a:lnR>
                    <a:lnT w="13996">
                      <a:solidFill>
                        <a:srgbClr val="FFFFBE"/>
                      </a:solidFill>
                      <a:prstDash val="solid"/>
                    </a:lnT>
                    <a:lnB w="1399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056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4056">
                      <a:solidFill>
                        <a:srgbClr val="FFFFBE"/>
                      </a:solidFill>
                      <a:prstDash val="solid"/>
                    </a:lnT>
                    <a:lnB w="14056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706777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996">
                      <a:solidFill>
                        <a:srgbClr val="FFFFBE"/>
                      </a:solidFill>
                      <a:prstDash val="solid"/>
                    </a:lnR>
                    <a:lnT w="14063">
                      <a:solidFill>
                        <a:srgbClr val="FFFFBE"/>
                      </a:solidFill>
                      <a:prstDash val="solid"/>
                    </a:lnT>
                    <a:lnB w="14063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6">
                      <a:solidFill>
                        <a:srgbClr val="FFFFBE"/>
                      </a:solidFill>
                      <a:prstDash val="solid"/>
                    </a:lnL>
                    <a:lnR w="13996">
                      <a:solidFill>
                        <a:srgbClr val="FFFFBE"/>
                      </a:solidFill>
                      <a:prstDash val="solid"/>
                    </a:lnR>
                    <a:lnT w="13996">
                      <a:solidFill>
                        <a:srgbClr val="FFFFBE"/>
                      </a:solidFill>
                      <a:prstDash val="solid"/>
                    </a:lnT>
                    <a:lnB w="1399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6">
                      <a:solidFill>
                        <a:srgbClr val="FFFFBE"/>
                      </a:solidFill>
                      <a:prstDash val="solid"/>
                    </a:lnL>
                    <a:lnR w="13996">
                      <a:solidFill>
                        <a:srgbClr val="FFFFBE"/>
                      </a:solidFill>
                      <a:prstDash val="solid"/>
                    </a:lnR>
                    <a:lnT w="13996">
                      <a:solidFill>
                        <a:srgbClr val="FFFFBE"/>
                      </a:solidFill>
                      <a:prstDash val="solid"/>
                    </a:lnT>
                    <a:lnB w="1399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6">
                      <a:solidFill>
                        <a:srgbClr val="FFFFBE"/>
                      </a:solidFill>
                      <a:prstDash val="solid"/>
                    </a:lnL>
                    <a:lnR w="14056">
                      <a:solidFill>
                        <a:srgbClr val="FFFFBE"/>
                      </a:solidFill>
                      <a:prstDash val="solid"/>
                    </a:lnR>
                    <a:lnT w="13996">
                      <a:solidFill>
                        <a:srgbClr val="FFFFBE"/>
                      </a:solidFill>
                      <a:prstDash val="solid"/>
                    </a:lnT>
                    <a:lnB w="1399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056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4056">
                      <a:solidFill>
                        <a:srgbClr val="FFFFBE"/>
                      </a:solidFill>
                      <a:prstDash val="solid"/>
                    </a:lnT>
                    <a:lnB w="14056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713698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997">
                      <a:solidFill>
                        <a:srgbClr val="FFFFBE"/>
                      </a:solidFill>
                      <a:prstDash val="solid"/>
                    </a:lnR>
                    <a:lnT w="14063">
                      <a:solidFill>
                        <a:srgbClr val="FFFFBE"/>
                      </a:solidFill>
                      <a:prstDash val="solid"/>
                    </a:lnT>
                    <a:lnB w="13929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7">
                      <a:solidFill>
                        <a:srgbClr val="FFFFBE"/>
                      </a:solidFill>
                      <a:prstDash val="solid"/>
                    </a:lnL>
                    <a:lnR w="13997">
                      <a:solidFill>
                        <a:srgbClr val="FFFFBE"/>
                      </a:solidFill>
                      <a:prstDash val="solid"/>
                    </a:lnR>
                    <a:lnT w="13997">
                      <a:solidFill>
                        <a:srgbClr val="FFFFBE"/>
                      </a:solidFill>
                      <a:prstDash val="solid"/>
                    </a:lnT>
                    <a:lnB w="13914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7">
                      <a:solidFill>
                        <a:srgbClr val="FFFFBE"/>
                      </a:solidFill>
                      <a:prstDash val="solid"/>
                    </a:lnL>
                    <a:lnR w="13997">
                      <a:solidFill>
                        <a:srgbClr val="FFFFBE"/>
                      </a:solidFill>
                      <a:prstDash val="solid"/>
                    </a:lnR>
                    <a:lnT w="13997">
                      <a:solidFill>
                        <a:srgbClr val="FFFFBE"/>
                      </a:solidFill>
                      <a:prstDash val="solid"/>
                    </a:lnT>
                    <a:lnB w="13914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97">
                      <a:solidFill>
                        <a:srgbClr val="FFFFBE"/>
                      </a:solidFill>
                      <a:prstDash val="solid"/>
                    </a:lnL>
                    <a:lnR w="14056">
                      <a:solidFill>
                        <a:srgbClr val="FFFFBE"/>
                      </a:solidFill>
                      <a:prstDash val="solid"/>
                    </a:lnR>
                    <a:lnT w="13997">
                      <a:solidFill>
                        <a:srgbClr val="FFFFBE"/>
                      </a:solidFill>
                      <a:prstDash val="solid"/>
                    </a:lnT>
                    <a:lnB w="13914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056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4056">
                      <a:solidFill>
                        <a:srgbClr val="FFFFBE"/>
                      </a:solidFill>
                      <a:prstDash val="solid"/>
                    </a:lnT>
                    <a:lnB w="13924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914">
                      <a:solidFill>
                        <a:srgbClr val="FFFFBE"/>
                      </a:solidFill>
                      <a:prstDash val="solid"/>
                    </a:lnR>
                    <a:lnT w="13929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14">
                      <a:solidFill>
                        <a:srgbClr val="FFFFBE"/>
                      </a:solidFill>
                      <a:prstDash val="solid"/>
                    </a:lnL>
                    <a:lnR w="13914">
                      <a:solidFill>
                        <a:srgbClr val="FFFFBE"/>
                      </a:solidFill>
                      <a:prstDash val="solid"/>
                    </a:lnR>
                    <a:lnT w="1391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14">
                      <a:solidFill>
                        <a:srgbClr val="FFFFBE"/>
                      </a:solidFill>
                      <a:prstDash val="solid"/>
                    </a:lnL>
                    <a:lnR w="13914">
                      <a:solidFill>
                        <a:srgbClr val="FFFFBE"/>
                      </a:solidFill>
                      <a:prstDash val="solid"/>
                    </a:lnR>
                    <a:lnT w="1391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14">
                      <a:solidFill>
                        <a:srgbClr val="FFFFBE"/>
                      </a:solidFill>
                      <a:prstDash val="solid"/>
                    </a:lnL>
                    <a:lnR w="13924">
                      <a:solidFill>
                        <a:srgbClr val="FFFFBE"/>
                      </a:solidFill>
                      <a:prstDash val="solid"/>
                    </a:lnR>
                    <a:lnT w="1391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24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392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2505532" y="4826418"/>
            <a:ext cx="680613" cy="78377"/>
          </a:xfrm>
          <a:custGeom>
            <a:avLst/>
            <a:gdLst/>
            <a:ahLst/>
            <a:cxnLst/>
            <a:rect l="l" t="t" r="r" b="b"/>
            <a:pathLst>
              <a:path w="749935" h="86360">
                <a:moveTo>
                  <a:pt x="663954" y="28779"/>
                </a:moveTo>
                <a:lnTo>
                  <a:pt x="762" y="20574"/>
                </a:lnTo>
                <a:lnTo>
                  <a:pt x="0" y="48767"/>
                </a:lnTo>
                <a:lnTo>
                  <a:pt x="663442" y="57713"/>
                </a:lnTo>
                <a:lnTo>
                  <a:pt x="663954" y="28779"/>
                </a:lnTo>
                <a:close/>
              </a:path>
              <a:path w="749935" h="86360">
                <a:moveTo>
                  <a:pt x="678179" y="78753"/>
                </a:moveTo>
                <a:lnTo>
                  <a:pt x="678179" y="57912"/>
                </a:lnTo>
                <a:lnTo>
                  <a:pt x="663442" y="57713"/>
                </a:lnTo>
                <a:lnTo>
                  <a:pt x="662940" y="86105"/>
                </a:lnTo>
                <a:lnTo>
                  <a:pt x="678179" y="78753"/>
                </a:lnTo>
                <a:close/>
              </a:path>
              <a:path w="749935" h="86360">
                <a:moveTo>
                  <a:pt x="678179" y="57912"/>
                </a:moveTo>
                <a:lnTo>
                  <a:pt x="678179" y="28955"/>
                </a:lnTo>
                <a:lnTo>
                  <a:pt x="663954" y="28779"/>
                </a:lnTo>
                <a:lnTo>
                  <a:pt x="663442" y="57713"/>
                </a:lnTo>
                <a:lnTo>
                  <a:pt x="678179" y="57912"/>
                </a:lnTo>
                <a:close/>
              </a:path>
              <a:path w="749935" h="86360">
                <a:moveTo>
                  <a:pt x="749808" y="44196"/>
                </a:moveTo>
                <a:lnTo>
                  <a:pt x="664464" y="0"/>
                </a:lnTo>
                <a:lnTo>
                  <a:pt x="663954" y="28779"/>
                </a:lnTo>
                <a:lnTo>
                  <a:pt x="678179" y="28955"/>
                </a:lnTo>
                <a:lnTo>
                  <a:pt x="678179" y="78753"/>
                </a:lnTo>
                <a:lnTo>
                  <a:pt x="749808" y="44196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/>
          <p:nvPr/>
        </p:nvSpPr>
        <p:spPr>
          <a:xfrm>
            <a:off x="4109266" y="5229600"/>
            <a:ext cx="2322499" cy="78377"/>
          </a:xfrm>
          <a:custGeom>
            <a:avLst/>
            <a:gdLst/>
            <a:ahLst/>
            <a:cxnLst/>
            <a:rect l="l" t="t" r="r" b="b"/>
            <a:pathLst>
              <a:path w="2559050" h="86360">
                <a:moveTo>
                  <a:pt x="2487929" y="57150"/>
                </a:moveTo>
                <a:lnTo>
                  <a:pt x="2487929" y="28955"/>
                </a:lnTo>
                <a:lnTo>
                  <a:pt x="0" y="28955"/>
                </a:lnTo>
                <a:lnTo>
                  <a:pt x="0" y="57150"/>
                </a:lnTo>
                <a:lnTo>
                  <a:pt x="2487929" y="57150"/>
                </a:lnTo>
                <a:close/>
              </a:path>
              <a:path w="2559050" h="86360">
                <a:moveTo>
                  <a:pt x="2558795" y="42671"/>
                </a:moveTo>
                <a:lnTo>
                  <a:pt x="2473452" y="0"/>
                </a:lnTo>
                <a:lnTo>
                  <a:pt x="2473451" y="28955"/>
                </a:lnTo>
                <a:lnTo>
                  <a:pt x="2487929" y="28955"/>
                </a:lnTo>
                <a:lnTo>
                  <a:pt x="2487929" y="78737"/>
                </a:lnTo>
                <a:lnTo>
                  <a:pt x="2558795" y="42671"/>
                </a:lnTo>
                <a:close/>
              </a:path>
              <a:path w="2559050" h="86360">
                <a:moveTo>
                  <a:pt x="2487929" y="78737"/>
                </a:moveTo>
                <a:lnTo>
                  <a:pt x="2487929" y="57150"/>
                </a:lnTo>
                <a:lnTo>
                  <a:pt x="2473451" y="57150"/>
                </a:lnTo>
                <a:lnTo>
                  <a:pt x="2473452" y="86105"/>
                </a:lnTo>
                <a:lnTo>
                  <a:pt x="2487929" y="78737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6" name="object 36"/>
          <p:cNvSpPr/>
          <p:nvPr/>
        </p:nvSpPr>
        <p:spPr>
          <a:xfrm>
            <a:off x="3921852" y="5186723"/>
            <a:ext cx="179230" cy="181535"/>
          </a:xfrm>
          <a:custGeom>
            <a:avLst/>
            <a:gdLst/>
            <a:ahLst/>
            <a:cxnLst/>
            <a:rect l="l" t="t" r="r" b="b"/>
            <a:pathLst>
              <a:path w="197485" h="200025">
                <a:moveTo>
                  <a:pt x="0" y="0"/>
                </a:moveTo>
                <a:lnTo>
                  <a:pt x="0" y="199644"/>
                </a:lnTo>
                <a:lnTo>
                  <a:pt x="197357" y="199644"/>
                </a:lnTo>
                <a:lnTo>
                  <a:pt x="197357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7" name="object 37"/>
          <p:cNvSpPr/>
          <p:nvPr/>
        </p:nvSpPr>
        <p:spPr>
          <a:xfrm>
            <a:off x="1946748" y="2959197"/>
            <a:ext cx="1253106" cy="2428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8" name="object 38"/>
          <p:cNvSpPr/>
          <p:nvPr/>
        </p:nvSpPr>
        <p:spPr>
          <a:xfrm>
            <a:off x="3259335" y="2420471"/>
            <a:ext cx="2469571" cy="1688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3281747" y="2426023"/>
          <a:ext cx="2439821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58"/>
                <a:gridCol w="199166"/>
                <a:gridCol w="191563"/>
                <a:gridCol w="191563"/>
                <a:gridCol w="191563"/>
                <a:gridCol w="191563"/>
                <a:gridCol w="199172"/>
                <a:gridCol w="191563"/>
                <a:gridCol w="191558"/>
                <a:gridCol w="192259"/>
                <a:gridCol w="198481"/>
                <a:gridCol w="191558"/>
                <a:gridCol w="118254"/>
              </a:tblGrid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7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7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7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7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8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8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8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8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87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87">
                      <a:solidFill>
                        <a:srgbClr val="4E4E4E"/>
                      </a:solidFill>
                      <a:prstDash val="solid"/>
                    </a:lnT>
                    <a:lnB w="16190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90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90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90">
                      <a:solidFill>
                        <a:srgbClr val="4E4E4E"/>
                      </a:solidFill>
                      <a:prstDash val="solid"/>
                    </a:lnT>
                    <a:lnB w="16190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3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3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3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90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90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90">
                      <a:solidFill>
                        <a:srgbClr val="4E4E4E"/>
                      </a:solidFill>
                      <a:prstDash val="solid"/>
                    </a:lnT>
                    <a:lnB w="16187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7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7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7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7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8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8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8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8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6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87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87">
                      <a:solidFill>
                        <a:srgbClr val="4E4E4E"/>
                      </a:solidFill>
                      <a:prstDash val="solid"/>
                    </a:lnT>
                    <a:lnB w="16190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3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37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6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3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6">
                      <a:solidFill>
                        <a:srgbClr val="4E4E4E"/>
                      </a:solidFill>
                      <a:prstDash val="solid"/>
                    </a:lnL>
                    <a:lnR w="16190">
                      <a:solidFill>
                        <a:srgbClr val="4E4E4E"/>
                      </a:solidFill>
                      <a:prstDash val="solid"/>
                    </a:lnR>
                    <a:lnT w="16146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90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90">
                      <a:solidFill>
                        <a:srgbClr val="4E4E4E"/>
                      </a:solidFill>
                      <a:prstDash val="solid"/>
                    </a:lnT>
                    <a:lnB w="16187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7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7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7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7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8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8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38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87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45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87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87">
                      <a:solidFill>
                        <a:srgbClr val="4E4E4E"/>
                      </a:solidFill>
                      <a:prstDash val="solid"/>
                    </a:lnT>
                    <a:lnB w="16190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3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3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5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3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5">
                      <a:solidFill>
                        <a:srgbClr val="4E4E4E"/>
                      </a:solidFill>
                      <a:prstDash val="solid"/>
                    </a:lnL>
                    <a:lnR w="16190">
                      <a:solidFill>
                        <a:srgbClr val="4E4E4E"/>
                      </a:solidFill>
                      <a:prstDash val="solid"/>
                    </a:lnR>
                    <a:lnT w="16145">
                      <a:solidFill>
                        <a:srgbClr val="4E4E4E"/>
                      </a:solidFill>
                      <a:prstDash val="solid"/>
                    </a:lnT>
                    <a:lnB w="16142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90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90">
                      <a:solidFill>
                        <a:srgbClr val="4E4E4E"/>
                      </a:solidFill>
                      <a:prstDash val="solid"/>
                    </a:lnT>
                    <a:lnB w="16187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38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8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38">
                      <a:solidFill>
                        <a:srgbClr val="4E4E4E"/>
                      </a:solidFill>
                      <a:prstDash val="solid"/>
                    </a:lnT>
                    <a:lnB w="1609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38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8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38">
                      <a:solidFill>
                        <a:srgbClr val="4E4E4E"/>
                      </a:solidFill>
                      <a:prstDash val="solid"/>
                    </a:lnT>
                    <a:lnB w="1609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41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1">
                      <a:solidFill>
                        <a:srgbClr val="4E4E4E"/>
                      </a:solidFill>
                      <a:prstDash val="solid"/>
                    </a:lnL>
                    <a:lnR w="16138">
                      <a:solidFill>
                        <a:srgbClr val="4E4E4E"/>
                      </a:solidFill>
                      <a:prstDash val="solid"/>
                    </a:lnR>
                    <a:lnT w="16141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38">
                      <a:solidFill>
                        <a:srgbClr val="4E4E4E"/>
                      </a:solidFill>
                      <a:prstDash val="solid"/>
                    </a:lnL>
                    <a:lnR w="16142">
                      <a:solidFill>
                        <a:srgbClr val="4E4E4E"/>
                      </a:solidFill>
                      <a:prstDash val="solid"/>
                    </a:lnR>
                    <a:lnT w="16138">
                      <a:solidFill>
                        <a:srgbClr val="4E4E4E"/>
                      </a:solidFill>
                      <a:prstDash val="solid"/>
                    </a:lnT>
                    <a:lnB w="16098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2">
                      <a:solidFill>
                        <a:srgbClr val="4E4E4E"/>
                      </a:solidFill>
                      <a:prstDash val="solid"/>
                    </a:lnL>
                    <a:lnR w="16187">
                      <a:solidFill>
                        <a:srgbClr val="4E4E4E"/>
                      </a:solidFill>
                      <a:prstDash val="solid"/>
                    </a:lnR>
                    <a:lnT w="16142">
                      <a:solidFill>
                        <a:srgbClr val="4E4E4E"/>
                      </a:solidFill>
                      <a:prstDash val="solid"/>
                    </a:lnT>
                    <a:lnB w="16101">
                      <a:solidFill>
                        <a:srgbClr val="4E4E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87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87">
                      <a:solidFill>
                        <a:srgbClr val="4E4E4E"/>
                      </a:solidFill>
                      <a:prstDash val="solid"/>
                    </a:lnT>
                    <a:lnB w="16147">
                      <a:solidFill>
                        <a:srgbClr val="4E4E4E"/>
                      </a:solidFill>
                      <a:prstDash val="solid"/>
                    </a:lnB>
                  </a:tcPr>
                </a:tc>
              </a:tr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098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098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098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098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098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098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098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098">
                      <a:solidFill>
                        <a:srgbClr val="4E4E4E"/>
                      </a:solidFill>
                      <a:prstDash val="solid"/>
                    </a:lnL>
                    <a:lnR w="16101">
                      <a:solidFill>
                        <a:srgbClr val="4E4E4E"/>
                      </a:solidFill>
                      <a:prstDash val="solid"/>
                    </a:lnR>
                    <a:lnT w="16098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01">
                      <a:solidFill>
                        <a:srgbClr val="4E4E4E"/>
                      </a:solidFill>
                      <a:prstDash val="solid"/>
                    </a:lnL>
                    <a:lnR w="16147">
                      <a:solidFill>
                        <a:srgbClr val="4E4E4E"/>
                      </a:solidFill>
                      <a:prstDash val="solid"/>
                    </a:lnR>
                    <a:lnT w="16101">
                      <a:solidFill>
                        <a:srgbClr val="4E4E4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147">
                      <a:solidFill>
                        <a:srgbClr val="4E4E4E"/>
                      </a:solidFill>
                      <a:prstDash val="solid"/>
                    </a:lnL>
                    <a:lnR w="8046">
                      <a:solidFill>
                        <a:srgbClr val="000000"/>
                      </a:solidFill>
                      <a:prstDash val="solid"/>
                    </a:lnR>
                    <a:lnT w="16147">
                      <a:solidFill>
                        <a:srgbClr val="4E4E4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4459197" y="3026971"/>
            <a:ext cx="179230" cy="181535"/>
          </a:xfrm>
          <a:custGeom>
            <a:avLst/>
            <a:gdLst/>
            <a:ahLst/>
            <a:cxnLst/>
            <a:rect l="l" t="t" r="r" b="b"/>
            <a:pathLst>
              <a:path w="197485" h="200025">
                <a:moveTo>
                  <a:pt x="0" y="0"/>
                </a:moveTo>
                <a:lnTo>
                  <a:pt x="0" y="199644"/>
                </a:lnTo>
                <a:lnTo>
                  <a:pt x="197358" y="199644"/>
                </a:lnTo>
                <a:lnTo>
                  <a:pt x="197358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1" name="object 41"/>
          <p:cNvSpPr/>
          <p:nvPr/>
        </p:nvSpPr>
        <p:spPr>
          <a:xfrm>
            <a:off x="6522820" y="1591977"/>
            <a:ext cx="2626591" cy="2235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2" name="object 42"/>
          <p:cNvSpPr/>
          <p:nvPr/>
        </p:nvSpPr>
        <p:spPr>
          <a:xfrm>
            <a:off x="6522804" y="1591975"/>
            <a:ext cx="2622176" cy="2236054"/>
          </a:xfrm>
          <a:custGeom>
            <a:avLst/>
            <a:gdLst/>
            <a:ahLst/>
            <a:cxnLst/>
            <a:rect l="l" t="t" r="r" b="b"/>
            <a:pathLst>
              <a:path w="2889250" h="2463800">
                <a:moveTo>
                  <a:pt x="2888738" y="2463547"/>
                </a:moveTo>
                <a:lnTo>
                  <a:pt x="0" y="2463547"/>
                </a:lnTo>
                <a:lnTo>
                  <a:pt x="0" y="0"/>
                </a:lnTo>
                <a:lnTo>
                  <a:pt x="2888738" y="0"/>
                </a:lnTo>
                <a:lnTo>
                  <a:pt x="2888738" y="2463547"/>
                </a:lnTo>
                <a:close/>
              </a:path>
            </a:pathLst>
          </a:custGeom>
          <a:ln w="6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3" name="object 43"/>
          <p:cNvSpPr/>
          <p:nvPr/>
        </p:nvSpPr>
        <p:spPr>
          <a:xfrm>
            <a:off x="6505531" y="1574688"/>
            <a:ext cx="2656755" cy="2270632"/>
          </a:xfrm>
          <a:custGeom>
            <a:avLst/>
            <a:gdLst/>
            <a:ahLst/>
            <a:cxnLst/>
            <a:rect l="l" t="t" r="r" b="b"/>
            <a:pathLst>
              <a:path w="2927350" h="2501900">
                <a:moveTo>
                  <a:pt x="0" y="2501646"/>
                </a:moveTo>
                <a:lnTo>
                  <a:pt x="0" y="0"/>
                </a:lnTo>
                <a:lnTo>
                  <a:pt x="2926841" y="0"/>
                </a:lnTo>
                <a:lnTo>
                  <a:pt x="2926841" y="2501645"/>
                </a:lnTo>
                <a:lnTo>
                  <a:pt x="0" y="2501646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6488243" y="1557399"/>
          <a:ext cx="2654708" cy="2567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03"/>
                <a:gridCol w="702623"/>
                <a:gridCol w="703318"/>
                <a:gridCol w="702628"/>
                <a:gridCol w="326236"/>
              </a:tblGrid>
              <a:tr h="221300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95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94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58">
                      <a:solidFill>
                        <a:srgbClr val="FFFFBE"/>
                      </a:solidFill>
                      <a:prstDash val="solid"/>
                    </a:lnL>
                    <a:lnR w="1395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88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58">
                      <a:solidFill>
                        <a:srgbClr val="FFFFBE"/>
                      </a:solidFill>
                      <a:prstDash val="solid"/>
                    </a:lnL>
                    <a:lnR w="1395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88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58">
                      <a:solidFill>
                        <a:srgbClr val="FFFFBE"/>
                      </a:solidFill>
                      <a:prstDash val="solid"/>
                    </a:lnL>
                    <a:lnR w="13958">
                      <a:solidFill>
                        <a:srgbClr val="FFFFBE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88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58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3934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708163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882">
                      <a:solidFill>
                        <a:srgbClr val="FFFFBE"/>
                      </a:solidFill>
                      <a:prstDash val="solid"/>
                    </a:lnR>
                    <a:lnT w="13946">
                      <a:solidFill>
                        <a:srgbClr val="FFFFBE"/>
                      </a:solidFill>
                      <a:prstDash val="solid"/>
                    </a:lnT>
                    <a:lnB w="1394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2">
                      <a:solidFill>
                        <a:srgbClr val="FFFFBE"/>
                      </a:solidFill>
                      <a:prstDash val="solid"/>
                    </a:lnL>
                    <a:lnR w="13882">
                      <a:solidFill>
                        <a:srgbClr val="FFFFBE"/>
                      </a:solidFill>
                      <a:prstDash val="solid"/>
                    </a:lnR>
                    <a:lnT w="13882">
                      <a:solidFill>
                        <a:srgbClr val="FFFFBE"/>
                      </a:solidFill>
                      <a:prstDash val="solid"/>
                    </a:lnT>
                    <a:lnB w="1388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2">
                      <a:solidFill>
                        <a:srgbClr val="FFFFBE"/>
                      </a:solidFill>
                      <a:prstDash val="solid"/>
                    </a:lnL>
                    <a:lnR w="13882">
                      <a:solidFill>
                        <a:srgbClr val="FFFFBE"/>
                      </a:solidFill>
                      <a:prstDash val="solid"/>
                    </a:lnR>
                    <a:lnT w="13882">
                      <a:solidFill>
                        <a:srgbClr val="FFFFBE"/>
                      </a:solidFill>
                      <a:prstDash val="solid"/>
                    </a:lnT>
                    <a:lnB w="13881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2">
                      <a:solidFill>
                        <a:srgbClr val="FFFFBE"/>
                      </a:solidFill>
                      <a:prstDash val="solid"/>
                    </a:lnL>
                    <a:lnR w="13934">
                      <a:solidFill>
                        <a:srgbClr val="FFFFBE"/>
                      </a:solidFill>
                      <a:prstDash val="solid"/>
                    </a:lnR>
                    <a:lnT w="13882">
                      <a:solidFill>
                        <a:srgbClr val="FFFFBE"/>
                      </a:solidFill>
                      <a:prstDash val="solid"/>
                    </a:lnT>
                    <a:lnB w="1388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34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3934">
                      <a:solidFill>
                        <a:srgbClr val="FFFFBE"/>
                      </a:solidFill>
                      <a:prstDash val="solid"/>
                    </a:lnT>
                    <a:lnB w="13934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701246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882">
                      <a:solidFill>
                        <a:srgbClr val="FFFFBE"/>
                      </a:solidFill>
                      <a:prstDash val="solid"/>
                    </a:lnR>
                    <a:lnT w="13946">
                      <a:solidFill>
                        <a:srgbClr val="FFFFBE"/>
                      </a:solidFill>
                      <a:prstDash val="solid"/>
                    </a:lnT>
                    <a:lnB w="13946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2">
                      <a:solidFill>
                        <a:srgbClr val="FFFFBE"/>
                      </a:solidFill>
                      <a:prstDash val="solid"/>
                    </a:lnL>
                    <a:lnR w="13881">
                      <a:solidFill>
                        <a:srgbClr val="FFFFBE"/>
                      </a:solidFill>
                      <a:prstDash val="solid"/>
                    </a:lnR>
                    <a:lnT w="13882">
                      <a:solidFill>
                        <a:srgbClr val="FFFFBE"/>
                      </a:solidFill>
                      <a:prstDash val="solid"/>
                    </a:lnT>
                    <a:lnB w="1388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1">
                      <a:solidFill>
                        <a:srgbClr val="FFFFBE"/>
                      </a:solidFill>
                      <a:prstDash val="solid"/>
                    </a:lnL>
                    <a:lnR w="13882">
                      <a:solidFill>
                        <a:srgbClr val="FFFFBE"/>
                      </a:solidFill>
                      <a:prstDash val="solid"/>
                    </a:lnR>
                    <a:lnT w="13881">
                      <a:solidFill>
                        <a:srgbClr val="FFFFBE"/>
                      </a:solidFill>
                      <a:prstDash val="solid"/>
                    </a:lnT>
                    <a:lnB w="13881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2">
                      <a:solidFill>
                        <a:srgbClr val="FFFFBE"/>
                      </a:solidFill>
                      <a:prstDash val="solid"/>
                    </a:lnL>
                    <a:lnR w="13934">
                      <a:solidFill>
                        <a:srgbClr val="FFFFBE"/>
                      </a:solidFill>
                      <a:prstDash val="solid"/>
                    </a:lnR>
                    <a:lnT w="13882">
                      <a:solidFill>
                        <a:srgbClr val="FFFFBE"/>
                      </a:solidFill>
                      <a:prstDash val="solid"/>
                    </a:lnT>
                    <a:lnB w="1388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34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3934">
                      <a:solidFill>
                        <a:srgbClr val="FFFFBE"/>
                      </a:solidFill>
                      <a:prstDash val="solid"/>
                    </a:lnT>
                    <a:lnB w="13934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701246"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3882">
                      <a:solidFill>
                        <a:srgbClr val="FFFFBE"/>
                      </a:solidFill>
                      <a:prstDash val="solid"/>
                    </a:lnR>
                    <a:lnT w="13946">
                      <a:solidFill>
                        <a:srgbClr val="FFFFBE"/>
                      </a:solidFill>
                      <a:prstDash val="solid"/>
                    </a:lnT>
                    <a:lnB w="13820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2">
                      <a:solidFill>
                        <a:srgbClr val="FFFFBE"/>
                      </a:solidFill>
                      <a:prstDash val="solid"/>
                    </a:lnL>
                    <a:lnR w="13881">
                      <a:solidFill>
                        <a:srgbClr val="FFFFBE"/>
                      </a:solidFill>
                      <a:prstDash val="solid"/>
                    </a:lnR>
                    <a:lnT w="13882">
                      <a:solidFill>
                        <a:srgbClr val="FFFFBE"/>
                      </a:solidFill>
                      <a:prstDash val="solid"/>
                    </a:lnT>
                    <a:lnB w="13805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1">
                      <a:solidFill>
                        <a:srgbClr val="FFFFBE"/>
                      </a:solidFill>
                      <a:prstDash val="solid"/>
                    </a:lnL>
                    <a:lnR w="13882">
                      <a:solidFill>
                        <a:srgbClr val="FFFFBE"/>
                      </a:solidFill>
                      <a:prstDash val="solid"/>
                    </a:lnR>
                    <a:lnT w="13881">
                      <a:solidFill>
                        <a:srgbClr val="FFFFBE"/>
                      </a:solidFill>
                      <a:prstDash val="solid"/>
                    </a:lnT>
                    <a:lnB w="13805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882">
                      <a:solidFill>
                        <a:srgbClr val="FFFFBE"/>
                      </a:solidFill>
                      <a:prstDash val="solid"/>
                    </a:lnL>
                    <a:lnR w="13934">
                      <a:solidFill>
                        <a:srgbClr val="FFFFBE"/>
                      </a:solidFill>
                      <a:prstDash val="solid"/>
                    </a:lnR>
                    <a:lnT w="13882">
                      <a:solidFill>
                        <a:srgbClr val="FFFFBE"/>
                      </a:solidFill>
                      <a:prstDash val="solid"/>
                    </a:lnT>
                    <a:lnB w="13805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34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3934">
                      <a:solidFill>
                        <a:srgbClr val="FFFFBE"/>
                      </a:solidFill>
                      <a:prstDash val="solid"/>
                    </a:lnT>
                    <a:lnB w="13812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221300">
                <a:tc gridSpan="5">
                  <a:txBody>
                    <a:bodyPr/>
                    <a:lstStyle/>
                    <a:p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3820" cap="flat" cmpd="sng" algn="ctr">
                      <a:solidFill>
                        <a:srgbClr val="FFF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5" name="object 45"/>
          <p:cNvSpPr/>
          <p:nvPr/>
        </p:nvSpPr>
        <p:spPr>
          <a:xfrm>
            <a:off x="2440524" y="3187414"/>
            <a:ext cx="745735" cy="78377"/>
          </a:xfrm>
          <a:custGeom>
            <a:avLst/>
            <a:gdLst/>
            <a:ahLst/>
            <a:cxnLst/>
            <a:rect l="l" t="t" r="r" b="b"/>
            <a:pathLst>
              <a:path w="821689" h="86360">
                <a:moveTo>
                  <a:pt x="735583" y="57352"/>
                </a:moveTo>
                <a:lnTo>
                  <a:pt x="735083" y="29150"/>
                </a:lnTo>
                <a:lnTo>
                  <a:pt x="0" y="38862"/>
                </a:lnTo>
                <a:lnTo>
                  <a:pt x="762" y="67817"/>
                </a:lnTo>
                <a:lnTo>
                  <a:pt x="735583" y="57352"/>
                </a:lnTo>
                <a:close/>
              </a:path>
              <a:path w="821689" h="86360">
                <a:moveTo>
                  <a:pt x="821436" y="41909"/>
                </a:moveTo>
                <a:lnTo>
                  <a:pt x="734568" y="0"/>
                </a:lnTo>
                <a:lnTo>
                  <a:pt x="735083" y="29150"/>
                </a:lnTo>
                <a:lnTo>
                  <a:pt x="749808" y="28955"/>
                </a:lnTo>
                <a:lnTo>
                  <a:pt x="749808" y="79003"/>
                </a:lnTo>
                <a:lnTo>
                  <a:pt x="821436" y="41909"/>
                </a:lnTo>
                <a:close/>
              </a:path>
              <a:path w="821689" h="86360">
                <a:moveTo>
                  <a:pt x="749808" y="57150"/>
                </a:moveTo>
                <a:lnTo>
                  <a:pt x="749808" y="28955"/>
                </a:lnTo>
                <a:lnTo>
                  <a:pt x="735083" y="29150"/>
                </a:lnTo>
                <a:lnTo>
                  <a:pt x="735583" y="57352"/>
                </a:lnTo>
                <a:lnTo>
                  <a:pt x="749808" y="57150"/>
                </a:lnTo>
                <a:close/>
              </a:path>
              <a:path w="821689" h="86360">
                <a:moveTo>
                  <a:pt x="749808" y="79003"/>
                </a:moveTo>
                <a:lnTo>
                  <a:pt x="749808" y="57150"/>
                </a:lnTo>
                <a:lnTo>
                  <a:pt x="735583" y="57352"/>
                </a:lnTo>
                <a:lnTo>
                  <a:pt x="736092" y="86105"/>
                </a:lnTo>
                <a:lnTo>
                  <a:pt x="749808" y="79003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6" name="object 46"/>
          <p:cNvSpPr/>
          <p:nvPr/>
        </p:nvSpPr>
        <p:spPr>
          <a:xfrm>
            <a:off x="4659750" y="3076073"/>
            <a:ext cx="1753112" cy="77801"/>
          </a:xfrm>
          <a:custGeom>
            <a:avLst/>
            <a:gdLst/>
            <a:ahLst/>
            <a:cxnLst/>
            <a:rect l="l" t="t" r="r" b="b"/>
            <a:pathLst>
              <a:path w="1931670" h="85725">
                <a:moveTo>
                  <a:pt x="1860804" y="57150"/>
                </a:moveTo>
                <a:lnTo>
                  <a:pt x="1860804" y="28194"/>
                </a:lnTo>
                <a:lnTo>
                  <a:pt x="0" y="28194"/>
                </a:lnTo>
                <a:lnTo>
                  <a:pt x="0" y="57150"/>
                </a:lnTo>
                <a:lnTo>
                  <a:pt x="1860804" y="57150"/>
                </a:lnTo>
                <a:close/>
              </a:path>
              <a:path w="1931670" h="85725">
                <a:moveTo>
                  <a:pt x="1931669" y="42672"/>
                </a:moveTo>
                <a:lnTo>
                  <a:pt x="1846326" y="0"/>
                </a:lnTo>
                <a:lnTo>
                  <a:pt x="1846326" y="28194"/>
                </a:lnTo>
                <a:lnTo>
                  <a:pt x="1860804" y="28194"/>
                </a:lnTo>
                <a:lnTo>
                  <a:pt x="1860804" y="78104"/>
                </a:lnTo>
                <a:lnTo>
                  <a:pt x="1931669" y="42672"/>
                </a:lnTo>
                <a:close/>
              </a:path>
              <a:path w="1931670" h="85725">
                <a:moveTo>
                  <a:pt x="1860804" y="78104"/>
                </a:moveTo>
                <a:lnTo>
                  <a:pt x="1860804" y="57150"/>
                </a:lnTo>
                <a:lnTo>
                  <a:pt x="1846326" y="57150"/>
                </a:lnTo>
                <a:lnTo>
                  <a:pt x="1846326" y="85344"/>
                </a:lnTo>
                <a:lnTo>
                  <a:pt x="1860804" y="78104"/>
                </a:lnTo>
                <a:close/>
              </a:path>
            </a:pathLst>
          </a:custGeom>
          <a:solidFill>
            <a:srgbClr val="9C3C2C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7" name="object 47"/>
          <p:cNvSpPr txBox="1"/>
          <p:nvPr/>
        </p:nvSpPr>
        <p:spPr>
          <a:xfrm>
            <a:off x="2018896" y="6010836"/>
            <a:ext cx="1294375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5" dirty="0">
                <a:latin typeface="Arial"/>
                <a:cs typeface="Arial"/>
              </a:rPr>
              <a:t>MERIS FR</a:t>
            </a:r>
            <a:r>
              <a:rPr sz="1271" b="1" spc="-54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pixels</a:t>
            </a:r>
            <a:endParaRPr sz="1271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28907" y="4603043"/>
            <a:ext cx="175772" cy="194789"/>
          </a:xfrm>
          <a:custGeom>
            <a:avLst/>
            <a:gdLst/>
            <a:ahLst/>
            <a:cxnLst/>
            <a:rect l="l" t="t" r="r" b="b"/>
            <a:pathLst>
              <a:path w="193675" h="214629">
                <a:moveTo>
                  <a:pt x="0" y="0"/>
                </a:moveTo>
                <a:lnTo>
                  <a:pt x="0" y="214122"/>
                </a:lnTo>
                <a:lnTo>
                  <a:pt x="193548" y="214122"/>
                </a:lnTo>
                <a:lnTo>
                  <a:pt x="193548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234663" y="1319503"/>
            <a:ext cx="793914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The number of mixed pixels in an image varies mainly with: </a:t>
            </a:r>
            <a:r>
              <a:rPr sz="2451" b="1" spc="-6" baseline="37037" dirty="0">
                <a:latin typeface="Arial"/>
                <a:cs typeface="Arial"/>
              </a:rPr>
              <a:t>The mixed pixel</a:t>
            </a:r>
            <a:r>
              <a:rPr sz="2451" b="1" spc="-61" baseline="37037" dirty="0">
                <a:latin typeface="Arial"/>
                <a:cs typeface="Arial"/>
              </a:rPr>
              <a:t> </a:t>
            </a:r>
            <a:r>
              <a:rPr sz="2451" b="1" spc="-6" baseline="37037" dirty="0">
                <a:latin typeface="Arial"/>
                <a:cs typeface="Arial"/>
              </a:rPr>
              <a:t>problem</a:t>
            </a:r>
            <a:endParaRPr sz="2451" baseline="3703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1733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7913" y="2253112"/>
            <a:ext cx="1797349" cy="152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63335" y="2218524"/>
          <a:ext cx="1826032" cy="1729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04"/>
                <a:gridCol w="480634"/>
                <a:gridCol w="480634"/>
                <a:gridCol w="480634"/>
                <a:gridCol w="228526"/>
              </a:tblGrid>
              <a:tr h="515830"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80959">
                      <a:solidFill>
                        <a:srgbClr val="FFFF00"/>
                      </a:solidFill>
                      <a:prstDash val="solid"/>
                    </a:lnT>
                    <a:lnB w="953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80937">
                      <a:solidFill>
                        <a:srgbClr val="FFFF00"/>
                      </a:solidFill>
                      <a:prstDash val="solid"/>
                    </a:lnT>
                    <a:lnB w="948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80937">
                      <a:solidFill>
                        <a:srgbClr val="FFFF00"/>
                      </a:solidFill>
                      <a:prstDash val="solid"/>
                    </a:lnT>
                    <a:lnB w="948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524">
                      <a:solidFill>
                        <a:srgbClr val="FFFFBE"/>
                      </a:solidFill>
                      <a:prstDash val="solid"/>
                    </a:lnR>
                    <a:lnT w="80937">
                      <a:solidFill>
                        <a:srgbClr val="FFFF00"/>
                      </a:solidFill>
                      <a:prstDash val="solid"/>
                    </a:lnT>
                    <a:lnB w="948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80955">
                      <a:solidFill>
                        <a:srgbClr val="FFFF00"/>
                      </a:solidFill>
                      <a:prstDash val="solid"/>
                    </a:lnT>
                    <a:lnB w="9523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479252"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9532">
                      <a:solidFill>
                        <a:srgbClr val="FFFFBE"/>
                      </a:solidFill>
                      <a:prstDash val="solid"/>
                    </a:lnT>
                    <a:lnB w="9532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9487">
                      <a:solidFill>
                        <a:srgbClr val="FFFFBE"/>
                      </a:solidFill>
                      <a:prstDash val="solid"/>
                    </a:lnT>
                    <a:lnB w="948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9487">
                      <a:solidFill>
                        <a:srgbClr val="FFFFBE"/>
                      </a:solidFill>
                      <a:prstDash val="solid"/>
                    </a:lnT>
                    <a:lnB w="948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523">
                      <a:solidFill>
                        <a:srgbClr val="FFFFBE"/>
                      </a:solidFill>
                      <a:prstDash val="solid"/>
                    </a:lnR>
                    <a:lnT w="9487">
                      <a:solidFill>
                        <a:srgbClr val="FFFFBE"/>
                      </a:solidFill>
                      <a:prstDash val="solid"/>
                    </a:lnT>
                    <a:lnB w="9487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3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9523">
                      <a:solidFill>
                        <a:srgbClr val="FFFFBE"/>
                      </a:solidFill>
                      <a:prstDash val="solid"/>
                    </a:lnT>
                    <a:lnB w="9523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479940"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9532">
                      <a:solidFill>
                        <a:srgbClr val="FFFFBE"/>
                      </a:solidFill>
                      <a:prstDash val="solid"/>
                    </a:lnT>
                    <a:lnB w="9444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9487">
                      <a:solidFill>
                        <a:srgbClr val="FFFFBE"/>
                      </a:solidFill>
                      <a:prstDash val="solid"/>
                    </a:lnT>
                    <a:lnB w="9434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487">
                      <a:solidFill>
                        <a:srgbClr val="FFFFBE"/>
                      </a:solidFill>
                      <a:prstDash val="solid"/>
                    </a:lnR>
                    <a:lnT w="9487">
                      <a:solidFill>
                        <a:srgbClr val="FFFFBE"/>
                      </a:solidFill>
                      <a:prstDash val="solid"/>
                    </a:lnT>
                    <a:lnB w="9434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87">
                      <a:solidFill>
                        <a:srgbClr val="FFFFBE"/>
                      </a:solidFill>
                      <a:prstDash val="solid"/>
                    </a:lnL>
                    <a:lnR w="9523">
                      <a:solidFill>
                        <a:srgbClr val="FFFFBE"/>
                      </a:solidFill>
                      <a:prstDash val="solid"/>
                    </a:lnR>
                    <a:lnT w="9487">
                      <a:solidFill>
                        <a:srgbClr val="FFFFBE"/>
                      </a:solidFill>
                      <a:prstDash val="solid"/>
                    </a:lnT>
                    <a:lnB w="9434">
                      <a:solidFill>
                        <a:srgbClr val="FFFF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3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9523">
                      <a:solidFill>
                        <a:srgbClr val="FFFFBE"/>
                      </a:solidFill>
                      <a:prstDash val="solid"/>
                    </a:lnT>
                    <a:lnB w="9438">
                      <a:solidFill>
                        <a:srgbClr val="FFFFBE"/>
                      </a:solidFill>
                      <a:prstDash val="solid"/>
                    </a:lnB>
                  </a:tcPr>
                </a:tc>
              </a:tr>
              <a:tr h="248963"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9434">
                      <a:solidFill>
                        <a:srgbClr val="FFFFBE"/>
                      </a:solidFill>
                      <a:prstDash val="solid"/>
                    </a:lnR>
                    <a:lnT w="944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34">
                      <a:solidFill>
                        <a:srgbClr val="FFFFBE"/>
                      </a:solidFill>
                      <a:prstDash val="solid"/>
                    </a:lnL>
                    <a:lnR w="9434">
                      <a:solidFill>
                        <a:srgbClr val="FFFFBE"/>
                      </a:solidFill>
                      <a:prstDash val="solid"/>
                    </a:lnR>
                    <a:lnT w="943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34">
                      <a:solidFill>
                        <a:srgbClr val="FFFFBE"/>
                      </a:solidFill>
                      <a:prstDash val="solid"/>
                    </a:lnL>
                    <a:lnR w="9434">
                      <a:solidFill>
                        <a:srgbClr val="FFFFBE"/>
                      </a:solidFill>
                      <a:prstDash val="solid"/>
                    </a:lnR>
                    <a:lnT w="943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34">
                      <a:solidFill>
                        <a:srgbClr val="FFFFBE"/>
                      </a:solidFill>
                      <a:prstDash val="solid"/>
                    </a:lnL>
                    <a:lnR w="9438">
                      <a:solidFill>
                        <a:srgbClr val="FFFFBE"/>
                      </a:solidFill>
                      <a:prstDash val="solid"/>
                    </a:lnR>
                    <a:lnT w="9434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500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438">
                      <a:solidFill>
                        <a:srgbClr val="FFFFBE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9438">
                      <a:solidFill>
                        <a:srgbClr val="FFFFBE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654447" y="3587599"/>
            <a:ext cx="7169779" cy="783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11" algn="r"/>
            <a:r>
              <a:rPr sz="1271" b="1" spc="-5" dirty="0">
                <a:latin typeface="Arial"/>
                <a:cs typeface="Arial"/>
              </a:rPr>
              <a:t>MERIS</a:t>
            </a:r>
            <a:r>
              <a:rPr sz="1271" b="1" spc="-77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FR</a:t>
            </a:r>
            <a:endParaRPr sz="1271">
              <a:latin typeface="Arial"/>
              <a:cs typeface="Arial"/>
            </a:endParaRPr>
          </a:p>
          <a:p>
            <a:pPr marL="11527" marR="219580">
              <a:spcBef>
                <a:spcPts val="1071"/>
              </a:spcBef>
            </a:pPr>
            <a:r>
              <a:rPr sz="1452" spc="-5" dirty="0">
                <a:latin typeface="Arial"/>
                <a:cs typeface="Arial"/>
              </a:rPr>
              <a:t>In fine resolution images the mixed pixels are mainly due to co-existence in the same  pixel of different components </a:t>
            </a:r>
            <a:r>
              <a:rPr sz="1452" dirty="0">
                <a:latin typeface="Arial"/>
                <a:cs typeface="Arial"/>
              </a:rPr>
              <a:t>(e.g., houses,</a:t>
            </a:r>
            <a:r>
              <a:rPr sz="1452" spc="-5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trees).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9682" y="4261412"/>
            <a:ext cx="1813727" cy="180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6992392" y="4244123"/>
            <a:ext cx="1847626" cy="1844744"/>
          </a:xfrm>
          <a:custGeom>
            <a:avLst/>
            <a:gdLst/>
            <a:ahLst/>
            <a:cxnLst/>
            <a:rect l="l" t="t" r="r" b="b"/>
            <a:pathLst>
              <a:path w="2035809" h="2032634">
                <a:moveTo>
                  <a:pt x="0" y="2032254"/>
                </a:moveTo>
                <a:lnTo>
                  <a:pt x="0" y="0"/>
                </a:lnTo>
                <a:lnTo>
                  <a:pt x="2035301" y="0"/>
                </a:lnTo>
                <a:lnTo>
                  <a:pt x="2035301" y="2032254"/>
                </a:lnTo>
                <a:lnTo>
                  <a:pt x="0" y="2032254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9091505" y="5830337"/>
            <a:ext cx="660443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5" dirty="0">
                <a:latin typeface="Arial"/>
                <a:cs typeface="Arial"/>
              </a:rPr>
              <a:t>IKONOS</a:t>
            </a:r>
            <a:endParaRPr sz="1271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18895" y="1182573"/>
            <a:ext cx="8154681" cy="1239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1391"/>
            <a:r>
              <a:rPr sz="1634" b="1" spc="-5" dirty="0">
                <a:latin typeface="Arial"/>
                <a:cs typeface="Arial"/>
              </a:rPr>
              <a:t>The mixed pixel</a:t>
            </a:r>
            <a:r>
              <a:rPr sz="1634" b="1" spc="-82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problem</a:t>
            </a:r>
            <a:endParaRPr sz="1634">
              <a:latin typeface="Arial"/>
              <a:cs typeface="Arial"/>
            </a:endParaRPr>
          </a:p>
          <a:p>
            <a:pPr marL="11527">
              <a:spcBef>
                <a:spcPts val="331"/>
              </a:spcBef>
            </a:pPr>
            <a:r>
              <a:rPr sz="1634" spc="-5" dirty="0">
                <a:latin typeface="Arial"/>
                <a:cs typeface="Arial"/>
              </a:rPr>
              <a:t>The problem of mixed pixels exist in coarse and fine resolution</a:t>
            </a:r>
            <a:r>
              <a:rPr sz="1634" spc="-23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images:</a:t>
            </a:r>
            <a:endParaRPr sz="1634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634">
              <a:latin typeface="Times New Roman"/>
              <a:cs typeface="Times New Roman"/>
            </a:endParaRPr>
          </a:p>
          <a:p>
            <a:pPr marL="666809" marR="796482"/>
            <a:r>
              <a:rPr sz="1452" spc="-5" dirty="0">
                <a:latin typeface="Arial"/>
                <a:cs typeface="Arial"/>
              </a:rPr>
              <a:t>In course resolution images the mixed pixels are mainly due to co-existence in the  </a:t>
            </a:r>
            <a:r>
              <a:rPr sz="1452" dirty="0">
                <a:latin typeface="Arial"/>
                <a:cs typeface="Arial"/>
              </a:rPr>
              <a:t>same pixel of different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classes.</a:t>
            </a:r>
            <a:endParaRPr sz="145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21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004252" y="1656870"/>
            <a:ext cx="9543570" cy="1769111"/>
          </a:xfrm>
          <a:prstGeom prst="rect">
            <a:avLst/>
          </a:prstGeom>
        </p:spPr>
        <p:txBody>
          <a:bodyPr vert="horz" wrap="square" lIns="0" tIns="201014" rIns="0" bIns="0" rtlCol="0">
            <a:spAutoFit/>
          </a:bodyPr>
          <a:lstStyle/>
          <a:p>
            <a:pPr marL="1920318">
              <a:lnSpc>
                <a:spcPct val="100000"/>
              </a:lnSpc>
            </a:pPr>
            <a:r>
              <a:rPr sz="1452" spc="-5" dirty="0">
                <a:solidFill>
                  <a:srgbClr val="9C3C2C"/>
                </a:solidFill>
              </a:rPr>
              <a:t>Hard</a:t>
            </a:r>
            <a:r>
              <a:rPr sz="1452" spc="-59" dirty="0">
                <a:solidFill>
                  <a:srgbClr val="9C3C2C"/>
                </a:solidFill>
              </a:rPr>
              <a:t> </a:t>
            </a:r>
            <a:r>
              <a:rPr sz="1452" spc="-5" dirty="0">
                <a:solidFill>
                  <a:srgbClr val="9C3C2C"/>
                </a:solidFill>
              </a:rPr>
              <a:t>classification</a:t>
            </a:r>
            <a:endParaRPr sz="1452"/>
          </a:p>
          <a:p>
            <a:pPr marL="5601312">
              <a:lnSpc>
                <a:spcPct val="100000"/>
              </a:lnSpc>
              <a:spcBef>
                <a:spcPts val="354"/>
              </a:spcBef>
            </a:pPr>
            <a:r>
              <a:rPr sz="1452" spc="-5" dirty="0">
                <a:latin typeface="Arial"/>
                <a:cs typeface="Arial"/>
              </a:rPr>
              <a:t>Decision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rules</a:t>
            </a:r>
            <a:endParaRPr sz="1452">
              <a:latin typeface="Arial"/>
              <a:cs typeface="Arial"/>
            </a:endParaRPr>
          </a:p>
          <a:p>
            <a:pPr marL="5639926">
              <a:lnSpc>
                <a:spcPct val="100000"/>
              </a:lnSpc>
              <a:spcBef>
                <a:spcPts val="1221"/>
              </a:spcBef>
            </a:pPr>
            <a:r>
              <a:rPr sz="1452" dirty="0">
                <a:latin typeface="Arial"/>
                <a:cs typeface="Arial"/>
              </a:rPr>
              <a:t>0 – </a:t>
            </a:r>
            <a:r>
              <a:rPr sz="1452" spc="-5" dirty="0">
                <a:latin typeface="Arial"/>
                <a:cs typeface="Arial"/>
              </a:rPr>
              <a:t>30 </a:t>
            </a:r>
            <a:r>
              <a:rPr sz="1452" dirty="0">
                <a:latin typeface="Arial"/>
                <a:cs typeface="Arial"/>
              </a:rPr>
              <a:t>-&gt;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Water</a:t>
            </a:r>
            <a:endParaRPr sz="1452">
              <a:latin typeface="Arial"/>
              <a:cs typeface="Arial"/>
            </a:endParaRPr>
          </a:p>
          <a:p>
            <a:pPr marL="5639926">
              <a:lnSpc>
                <a:spcPct val="100000"/>
              </a:lnSpc>
              <a:spcBef>
                <a:spcPts val="635"/>
              </a:spcBef>
            </a:pPr>
            <a:r>
              <a:rPr sz="1452" spc="-5" dirty="0">
                <a:latin typeface="Arial"/>
                <a:cs typeface="Arial"/>
              </a:rPr>
              <a:t>30 </a:t>
            </a:r>
            <a:r>
              <a:rPr sz="1452" dirty="0">
                <a:latin typeface="Arial"/>
                <a:cs typeface="Arial"/>
              </a:rPr>
              <a:t>- </a:t>
            </a:r>
            <a:r>
              <a:rPr sz="1452" spc="-5" dirty="0">
                <a:latin typeface="Arial"/>
                <a:cs typeface="Arial"/>
              </a:rPr>
              <a:t>60 </a:t>
            </a:r>
            <a:r>
              <a:rPr sz="1452" dirty="0">
                <a:latin typeface="Arial"/>
                <a:cs typeface="Arial"/>
              </a:rPr>
              <a:t>-&gt; </a:t>
            </a:r>
            <a:r>
              <a:rPr sz="1452" spc="-5" dirty="0">
                <a:latin typeface="Arial"/>
                <a:cs typeface="Arial"/>
              </a:rPr>
              <a:t>Forest</a:t>
            </a:r>
            <a:r>
              <a:rPr sz="1452" spc="-4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wetland</a:t>
            </a:r>
            <a:endParaRPr sz="1452">
              <a:latin typeface="Arial"/>
              <a:cs typeface="Arial"/>
            </a:endParaRPr>
          </a:p>
          <a:p>
            <a:pPr marL="5639926">
              <a:lnSpc>
                <a:spcPct val="100000"/>
              </a:lnSpc>
              <a:spcBef>
                <a:spcPts val="1289"/>
              </a:spcBef>
            </a:pPr>
            <a:r>
              <a:rPr sz="1452" spc="-5" dirty="0">
                <a:latin typeface="Arial"/>
                <a:cs typeface="Arial"/>
              </a:rPr>
              <a:t>60 </a:t>
            </a:r>
            <a:r>
              <a:rPr sz="1452" dirty="0">
                <a:latin typeface="Arial"/>
                <a:cs typeface="Arial"/>
              </a:rPr>
              <a:t>- </a:t>
            </a:r>
            <a:r>
              <a:rPr sz="1452" spc="-5" dirty="0">
                <a:latin typeface="Arial"/>
                <a:cs typeface="Arial"/>
              </a:rPr>
              <a:t>90 </a:t>
            </a:r>
            <a:r>
              <a:rPr sz="1452" dirty="0">
                <a:latin typeface="Arial"/>
                <a:cs typeface="Arial"/>
              </a:rPr>
              <a:t>-&gt; </a:t>
            </a:r>
            <a:r>
              <a:rPr sz="1452" spc="-5" dirty="0">
                <a:latin typeface="Arial"/>
                <a:cs typeface="Arial"/>
              </a:rPr>
              <a:t>Upland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forest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6748" y="1681190"/>
            <a:ext cx="5100271" cy="1405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3971172" y="3480868"/>
            <a:ext cx="1757145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Fuzzy</a:t>
            </a:r>
            <a:r>
              <a:rPr sz="1452" b="1" spc="-59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classification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0907" y="3387506"/>
            <a:ext cx="2546105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Decision rules </a:t>
            </a:r>
            <a:r>
              <a:rPr sz="1452" dirty="0">
                <a:latin typeface="Arial"/>
                <a:cs typeface="Arial"/>
              </a:rPr>
              <a:t>are </a:t>
            </a:r>
            <a:r>
              <a:rPr sz="1452" spc="-5" dirty="0">
                <a:latin typeface="Arial"/>
                <a:cs typeface="Arial"/>
              </a:rPr>
              <a:t>defined as  membership functions for each  class.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0908" y="4240192"/>
            <a:ext cx="2803135" cy="89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Membership functions allocates  to each pixel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real value  between </a:t>
            </a:r>
            <a:r>
              <a:rPr sz="1452" dirty="0">
                <a:latin typeface="Arial"/>
                <a:cs typeface="Arial"/>
              </a:rPr>
              <a:t>0 </a:t>
            </a:r>
            <a:r>
              <a:rPr sz="1452" spc="-5" dirty="0">
                <a:latin typeface="Arial"/>
                <a:cs typeface="Arial"/>
              </a:rPr>
              <a:t>and 1, i.e. membership  grade.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6748" y="3757262"/>
            <a:ext cx="5323646" cy="125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2267859" y="5656294"/>
            <a:ext cx="7984671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883"/>
              </a:lnSpc>
            </a:pPr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But, wow can we represent the sub-pixel</a:t>
            </a:r>
            <a:r>
              <a:rPr sz="1634" b="1" spc="-6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information?</a:t>
            </a:r>
            <a:endParaRPr sz="1634">
              <a:latin typeface="Arial"/>
              <a:cs typeface="Arial"/>
            </a:endParaRPr>
          </a:p>
          <a:p>
            <a:pPr marR="4611" algn="r">
              <a:lnSpc>
                <a:spcPts val="1448"/>
              </a:lnSpc>
            </a:pPr>
            <a:r>
              <a:rPr sz="1271" b="1" spc="-9" dirty="0">
                <a:latin typeface="Arial"/>
                <a:cs typeface="Arial"/>
              </a:rPr>
              <a:t>Source: Jensen</a:t>
            </a:r>
            <a:r>
              <a:rPr sz="1271" b="1" spc="-27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(1996)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8726" y="5016598"/>
            <a:ext cx="550945" cy="652951"/>
          </a:xfrm>
          <a:custGeom>
            <a:avLst/>
            <a:gdLst/>
            <a:ahLst/>
            <a:cxnLst/>
            <a:rect l="l" t="t" r="r" b="b"/>
            <a:pathLst>
              <a:path w="607060" h="719454">
                <a:moveTo>
                  <a:pt x="606551" y="539496"/>
                </a:moveTo>
                <a:lnTo>
                  <a:pt x="454913" y="539496"/>
                </a:lnTo>
                <a:lnTo>
                  <a:pt x="454913" y="0"/>
                </a:lnTo>
                <a:lnTo>
                  <a:pt x="151637" y="0"/>
                </a:lnTo>
                <a:lnTo>
                  <a:pt x="151637" y="539496"/>
                </a:lnTo>
                <a:lnTo>
                  <a:pt x="0" y="539496"/>
                </a:lnTo>
                <a:lnTo>
                  <a:pt x="303275" y="719327"/>
                </a:lnTo>
                <a:lnTo>
                  <a:pt x="606551" y="539496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4538726" y="5016598"/>
            <a:ext cx="550945" cy="652951"/>
          </a:xfrm>
          <a:custGeom>
            <a:avLst/>
            <a:gdLst/>
            <a:ahLst/>
            <a:cxnLst/>
            <a:rect l="l" t="t" r="r" b="b"/>
            <a:pathLst>
              <a:path w="607060" h="719454">
                <a:moveTo>
                  <a:pt x="0" y="539496"/>
                </a:moveTo>
                <a:lnTo>
                  <a:pt x="151637" y="539496"/>
                </a:lnTo>
                <a:lnTo>
                  <a:pt x="151637" y="0"/>
                </a:lnTo>
                <a:lnTo>
                  <a:pt x="454913" y="0"/>
                </a:lnTo>
                <a:lnTo>
                  <a:pt x="454913" y="539496"/>
                </a:lnTo>
                <a:lnTo>
                  <a:pt x="606551" y="539496"/>
                </a:lnTo>
                <a:lnTo>
                  <a:pt x="303275" y="719327"/>
                </a:lnTo>
                <a:lnTo>
                  <a:pt x="0" y="539496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65116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338" y="2961965"/>
            <a:ext cx="522130" cy="901913"/>
          </a:xfrm>
          <a:custGeom>
            <a:avLst/>
            <a:gdLst/>
            <a:ahLst/>
            <a:cxnLst/>
            <a:rect l="l" t="t" r="r" b="b"/>
            <a:pathLst>
              <a:path w="575310" h="993775">
                <a:moveTo>
                  <a:pt x="575309" y="745236"/>
                </a:moveTo>
                <a:lnTo>
                  <a:pt x="431291" y="745236"/>
                </a:lnTo>
                <a:lnTo>
                  <a:pt x="431291" y="0"/>
                </a:lnTo>
                <a:lnTo>
                  <a:pt x="144018" y="0"/>
                </a:lnTo>
                <a:lnTo>
                  <a:pt x="144018" y="745236"/>
                </a:lnTo>
                <a:lnTo>
                  <a:pt x="0" y="745236"/>
                </a:lnTo>
                <a:lnTo>
                  <a:pt x="288035" y="993648"/>
                </a:lnTo>
                <a:lnTo>
                  <a:pt x="575309" y="745236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4185338" y="2961965"/>
            <a:ext cx="522130" cy="901913"/>
          </a:xfrm>
          <a:custGeom>
            <a:avLst/>
            <a:gdLst/>
            <a:ahLst/>
            <a:cxnLst/>
            <a:rect l="l" t="t" r="r" b="b"/>
            <a:pathLst>
              <a:path w="575310" h="993775">
                <a:moveTo>
                  <a:pt x="0" y="745236"/>
                </a:moveTo>
                <a:lnTo>
                  <a:pt x="144018" y="745236"/>
                </a:lnTo>
                <a:lnTo>
                  <a:pt x="144018" y="0"/>
                </a:lnTo>
                <a:lnTo>
                  <a:pt x="431291" y="0"/>
                </a:lnTo>
                <a:lnTo>
                  <a:pt x="431291" y="745236"/>
                </a:lnTo>
                <a:lnTo>
                  <a:pt x="575309" y="745236"/>
                </a:lnTo>
                <a:lnTo>
                  <a:pt x="288035" y="993648"/>
                </a:lnTo>
                <a:lnTo>
                  <a:pt x="0" y="745236"/>
                </a:lnTo>
                <a:close/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018896" y="1182573"/>
            <a:ext cx="487551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How can we represent the sub-pixel</a:t>
            </a:r>
            <a:r>
              <a:rPr sz="1634" b="1" spc="-68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information?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6901" y="2995160"/>
            <a:ext cx="1631396" cy="1587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6865144" y="2983402"/>
            <a:ext cx="1655141" cy="1611342"/>
          </a:xfrm>
          <a:custGeom>
            <a:avLst/>
            <a:gdLst/>
            <a:ahLst/>
            <a:cxnLst/>
            <a:rect l="l" t="t" r="r" b="b"/>
            <a:pathLst>
              <a:path w="1823720" h="1775460">
                <a:moveTo>
                  <a:pt x="0" y="1775460"/>
                </a:moveTo>
                <a:lnTo>
                  <a:pt x="0" y="0"/>
                </a:lnTo>
                <a:lnTo>
                  <a:pt x="1823466" y="0"/>
                </a:lnTo>
                <a:lnTo>
                  <a:pt x="1823466" y="1775460"/>
                </a:lnTo>
                <a:lnTo>
                  <a:pt x="0" y="1775460"/>
                </a:lnTo>
                <a:close/>
              </a:path>
            </a:pathLst>
          </a:custGeom>
          <a:ln w="254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7540110" y="3261411"/>
            <a:ext cx="1630705" cy="1595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7528353" y="3249655"/>
            <a:ext cx="1654565" cy="1619410"/>
          </a:xfrm>
          <a:custGeom>
            <a:avLst/>
            <a:gdLst/>
            <a:ahLst/>
            <a:cxnLst/>
            <a:rect l="l" t="t" r="r" b="b"/>
            <a:pathLst>
              <a:path w="1823084" h="1784350">
                <a:moveTo>
                  <a:pt x="0" y="1783842"/>
                </a:moveTo>
                <a:lnTo>
                  <a:pt x="0" y="0"/>
                </a:lnTo>
                <a:lnTo>
                  <a:pt x="1822703" y="0"/>
                </a:lnTo>
                <a:lnTo>
                  <a:pt x="1822703" y="1783842"/>
                </a:lnTo>
                <a:lnTo>
                  <a:pt x="0" y="1783842"/>
                </a:lnTo>
                <a:close/>
              </a:path>
            </a:pathLst>
          </a:custGeom>
          <a:ln w="254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8177731" y="3668049"/>
            <a:ext cx="1609958" cy="1602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8165975" y="3656294"/>
            <a:ext cx="1633818" cy="1626326"/>
          </a:xfrm>
          <a:custGeom>
            <a:avLst/>
            <a:gdLst/>
            <a:ahLst/>
            <a:cxnLst/>
            <a:rect l="l" t="t" r="r" b="b"/>
            <a:pathLst>
              <a:path w="1800225" h="1791970">
                <a:moveTo>
                  <a:pt x="0" y="1791462"/>
                </a:moveTo>
                <a:lnTo>
                  <a:pt x="0" y="0"/>
                </a:lnTo>
                <a:lnTo>
                  <a:pt x="1799844" y="0"/>
                </a:lnTo>
                <a:lnTo>
                  <a:pt x="1799844" y="1791462"/>
                </a:lnTo>
                <a:lnTo>
                  <a:pt x="0" y="1791462"/>
                </a:lnTo>
                <a:close/>
              </a:path>
            </a:pathLst>
          </a:custGeom>
          <a:ln w="254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158591" y="2355695"/>
            <a:ext cx="8054404" cy="2409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778040" indent="-576"/>
            <a:r>
              <a:rPr sz="1452" spc="-5" dirty="0">
                <a:latin typeface="Arial"/>
                <a:cs typeface="Arial"/>
              </a:rPr>
              <a:t>Sub-pixel scale information is typically represented </a:t>
            </a:r>
            <a:r>
              <a:rPr sz="1452" dirty="0">
                <a:latin typeface="Arial"/>
                <a:cs typeface="Arial"/>
              </a:rPr>
              <a:t>in the output of a </a:t>
            </a:r>
            <a:r>
              <a:rPr sz="1452" spc="-5" dirty="0">
                <a:latin typeface="Arial"/>
                <a:cs typeface="Arial"/>
              </a:rPr>
              <a:t>soft classification by  </a:t>
            </a:r>
            <a:r>
              <a:rPr sz="1452" dirty="0">
                <a:latin typeface="Arial"/>
                <a:cs typeface="Arial"/>
              </a:rPr>
              <a:t>the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strength of membership </a:t>
            </a: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a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pixel displays </a:t>
            </a: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to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each</a:t>
            </a:r>
            <a:r>
              <a:rPr sz="1452" b="1" spc="2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class.</a:t>
            </a:r>
            <a:endParaRPr sz="1452">
              <a:latin typeface="Arial"/>
              <a:cs typeface="Arial"/>
            </a:endParaRPr>
          </a:p>
          <a:p>
            <a:pPr marR="1167060" algn="r">
              <a:spcBef>
                <a:spcPts val="1284"/>
              </a:spcBef>
            </a:pPr>
            <a:r>
              <a:rPr sz="1271" b="1" spc="-9" dirty="0">
                <a:latin typeface="Arial"/>
                <a:cs typeface="Arial"/>
              </a:rPr>
              <a:t>Veg.</a:t>
            </a:r>
            <a:endParaRPr sz="1271">
              <a:latin typeface="Arial"/>
              <a:cs typeface="Arial"/>
            </a:endParaRPr>
          </a:p>
          <a:p>
            <a:pPr marR="471435" algn="r">
              <a:spcBef>
                <a:spcPts val="771"/>
              </a:spcBef>
            </a:pPr>
            <a:r>
              <a:rPr sz="1271" b="1" spc="-5" dirty="0">
                <a:latin typeface="Arial"/>
                <a:cs typeface="Arial"/>
              </a:rPr>
              <a:t>Water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316">
              <a:latin typeface="Times New Roman"/>
              <a:cs typeface="Times New Roman"/>
            </a:endParaRPr>
          </a:p>
          <a:p>
            <a:pPr marL="7683578" marR="4611">
              <a:spcBef>
                <a:spcPts val="5"/>
              </a:spcBef>
            </a:pPr>
            <a:r>
              <a:rPr sz="1271" b="1" spc="-5" dirty="0">
                <a:latin typeface="Arial"/>
                <a:cs typeface="Arial"/>
              </a:rPr>
              <a:t>Bare  soil</a:t>
            </a:r>
            <a:endParaRPr sz="1271">
              <a:latin typeface="Arial"/>
              <a:cs typeface="Arial"/>
            </a:endParaRPr>
          </a:p>
          <a:p>
            <a:pPr marL="610906" marR="4099983" algn="ctr">
              <a:spcBef>
                <a:spcPts val="300"/>
              </a:spcBef>
            </a:pPr>
            <a:r>
              <a:rPr sz="1452" dirty="0">
                <a:latin typeface="Arial"/>
                <a:cs typeface="Arial"/>
              </a:rPr>
              <a:t>It is used to reflect </a:t>
            </a:r>
            <a:r>
              <a:rPr sz="1452" spc="-5" dirty="0">
                <a:latin typeface="Arial"/>
                <a:cs typeface="Arial"/>
              </a:rPr>
              <a:t>the relative proportion  </a:t>
            </a:r>
            <a:r>
              <a:rPr sz="1452" dirty="0">
                <a:latin typeface="Arial"/>
                <a:cs typeface="Arial"/>
              </a:rPr>
              <a:t>of the </a:t>
            </a:r>
            <a:r>
              <a:rPr sz="1452" spc="-5" dirty="0">
                <a:latin typeface="Arial"/>
                <a:cs typeface="Arial"/>
              </a:rPr>
              <a:t>classes </a:t>
            </a:r>
            <a:r>
              <a:rPr sz="1452" dirty="0">
                <a:latin typeface="Arial"/>
                <a:cs typeface="Arial"/>
              </a:rPr>
              <a:t>in the </a:t>
            </a:r>
            <a:r>
              <a:rPr sz="1452" spc="-5" dirty="0">
                <a:latin typeface="Arial"/>
                <a:cs typeface="Arial"/>
              </a:rPr>
              <a:t>area represented by  the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pixel</a:t>
            </a:r>
            <a:endParaRPr sz="1452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770040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8398" y="3668281"/>
            <a:ext cx="7821002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The pixel value translates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degree of mixing (entropy is minimised when the pixel is associated  with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single class and maximised when membership is partitioned evenly between all of the  defined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classes).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6748" y="3253112"/>
            <a:ext cx="1607884" cy="287559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5731" rIns="0" bIns="0" rtlCol="0">
            <a:spAutoFit/>
          </a:bodyPr>
          <a:lstStyle/>
          <a:p>
            <a:pPr marL="83567">
              <a:spcBef>
                <a:spcPts val="281"/>
              </a:spcBef>
            </a:pPr>
            <a:r>
              <a:rPr sz="1634" b="1" dirty="0">
                <a:solidFill>
                  <a:srgbClr val="FFFFFF"/>
                </a:solidFill>
                <a:latin typeface="Arial"/>
                <a:cs typeface="Arial"/>
              </a:rPr>
              <a:t>Entropy</a:t>
            </a:r>
            <a:r>
              <a:rPr sz="1634" b="1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endParaRPr sz="163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398" y="5146151"/>
            <a:ext cx="7242394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The pixel values provides information on the number of classes, the number of abundant  classes and the number of very abundant</a:t>
            </a:r>
            <a:r>
              <a:rPr sz="1452" spc="5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classes.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6748" y="4659060"/>
            <a:ext cx="3163901" cy="287559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5731" rIns="0" bIns="0" rtlCol="0">
            <a:spAutoFit/>
          </a:bodyPr>
          <a:lstStyle/>
          <a:p>
            <a:pPr marL="83567">
              <a:spcBef>
                <a:spcPts val="281"/>
              </a:spcBef>
            </a:pP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Hill’s diversity numbers</a:t>
            </a:r>
            <a:r>
              <a:rPr sz="1634" b="1" spc="-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6748" y="2042877"/>
            <a:ext cx="4201245" cy="287559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5731" rIns="0" bIns="0" rtlCol="0">
            <a:spAutoFit/>
          </a:bodyPr>
          <a:lstStyle/>
          <a:p>
            <a:pPr marL="83567">
              <a:spcBef>
                <a:spcPts val="281"/>
              </a:spcBef>
            </a:pP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Map with primary and secondary</a:t>
            </a:r>
            <a:r>
              <a:rPr sz="1634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Arial"/>
                <a:cs typeface="Arial"/>
              </a:rPr>
              <a:t>classes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18896" y="1182573"/>
            <a:ext cx="487551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How can we represent the sub-pixel</a:t>
            </a:r>
            <a:r>
              <a:rPr sz="1634" b="1" spc="-68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information?</a:t>
            </a:r>
            <a:endParaRPr sz="163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112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3398" y="3339569"/>
            <a:ext cx="194905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Possibilistic</a:t>
            </a:r>
            <a:r>
              <a:rPr sz="1634" spc="-9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c-means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3398" y="3923952"/>
            <a:ext cx="2939143" cy="83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Fuzzy rule based</a:t>
            </a:r>
            <a:r>
              <a:rPr sz="1634" spc="-18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classifications</a:t>
            </a:r>
            <a:endParaRPr sz="1634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178">
              <a:latin typeface="Times New Roman"/>
              <a:cs typeface="Times New Roman"/>
            </a:endParaRPr>
          </a:p>
          <a:p>
            <a:pPr marL="11527"/>
            <a:r>
              <a:rPr sz="1634" spc="-5" dirty="0">
                <a:latin typeface="Arial"/>
                <a:cs typeface="Arial"/>
              </a:rPr>
              <a:t>Artificial neural</a:t>
            </a:r>
            <a:r>
              <a:rPr sz="1634" spc="-54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networks</a:t>
            </a:r>
            <a:endParaRPr sz="163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9403" y="3150992"/>
            <a:ext cx="2597395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Approaches based on fuzzy set  theory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8896" y="1182342"/>
            <a:ext cx="3963232" cy="1841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5" dirty="0">
                <a:latin typeface="Arial"/>
                <a:cs typeface="Arial"/>
              </a:rPr>
              <a:t>Soft</a:t>
            </a:r>
            <a:r>
              <a:rPr sz="1815" b="1" spc="-50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classifiers</a:t>
            </a:r>
            <a:endParaRPr sz="1815">
              <a:latin typeface="Arial"/>
              <a:cs typeface="Arial"/>
            </a:endParaRPr>
          </a:p>
          <a:p>
            <a:pPr marL="124486">
              <a:spcBef>
                <a:spcPts val="1139"/>
              </a:spcBef>
            </a:pPr>
            <a:r>
              <a:rPr sz="1815" spc="-5" dirty="0">
                <a:latin typeface="Arial"/>
                <a:cs typeface="Arial"/>
              </a:rPr>
              <a:t>Most </a:t>
            </a:r>
            <a:r>
              <a:rPr sz="1815" spc="-9" dirty="0">
                <a:latin typeface="Arial"/>
                <a:cs typeface="Arial"/>
              </a:rPr>
              <a:t>common soft</a:t>
            </a:r>
            <a:r>
              <a:rPr sz="1815" spc="-14" dirty="0">
                <a:latin typeface="Arial"/>
                <a:cs typeface="Arial"/>
              </a:rPr>
              <a:t> </a:t>
            </a:r>
            <a:r>
              <a:rPr sz="1815" spc="-9" dirty="0">
                <a:latin typeface="Arial"/>
                <a:cs typeface="Arial"/>
              </a:rPr>
              <a:t>classifiers</a:t>
            </a:r>
            <a:endParaRPr sz="1815">
              <a:latin typeface="Arial"/>
              <a:cs typeface="Arial"/>
            </a:endParaRPr>
          </a:p>
          <a:p>
            <a:pPr marL="895611" marR="4611">
              <a:lnSpc>
                <a:spcPts val="4320"/>
              </a:lnSpc>
              <a:spcBef>
                <a:spcPts val="318"/>
              </a:spcBef>
            </a:pPr>
            <a:r>
              <a:rPr sz="1634" spc="-5" dirty="0">
                <a:latin typeface="Arial"/>
                <a:cs typeface="Arial"/>
              </a:rPr>
              <a:t>Maximum likelihood classification  Fuzzy</a:t>
            </a:r>
            <a:r>
              <a:rPr sz="1634" spc="-64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c-means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4701" y="2290457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102869" y="51815"/>
                </a:move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1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704701" y="2290457"/>
            <a:ext cx="93361" cy="94513"/>
          </a:xfrm>
          <a:custGeom>
            <a:avLst/>
            <a:gdLst/>
            <a:ahLst/>
            <a:cxnLst/>
            <a:rect l="l" t="t" r="r" b="b"/>
            <a:pathLst>
              <a:path w="102869" h="104139">
                <a:moveTo>
                  <a:pt x="51815" y="0"/>
                </a:move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806"/>
                </a:lnTo>
                <a:lnTo>
                  <a:pt x="15049" y="88296"/>
                </a:lnTo>
                <a:lnTo>
                  <a:pt x="31503" y="99500"/>
                </a:lnTo>
                <a:lnTo>
                  <a:pt x="51815" y="103631"/>
                </a:lnTo>
                <a:lnTo>
                  <a:pt x="71687" y="99500"/>
                </a:lnTo>
                <a:lnTo>
                  <a:pt x="87915" y="88296"/>
                </a:lnTo>
                <a:lnTo>
                  <a:pt x="98857" y="71806"/>
                </a:lnTo>
                <a:lnTo>
                  <a:pt x="102869" y="51815"/>
                </a:ln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704701" y="3430153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102870" y="51815"/>
                </a:move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6" y="0"/>
                </a:ln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6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70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704701" y="3430153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51816" y="0"/>
                </a:move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6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70" y="51815"/>
                </a:ln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704701" y="4000692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102870" y="51815"/>
                </a:move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5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70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704701" y="4000692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51815" y="0"/>
                </a:move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5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70" y="51815"/>
                </a:ln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2704701" y="4571232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102870" y="51815"/>
                </a:move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5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70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704701" y="4571232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51815" y="0"/>
                </a:moveTo>
                <a:lnTo>
                  <a:pt x="31503" y="4024"/>
                </a:lnTo>
                <a:lnTo>
                  <a:pt x="15049" y="15049"/>
                </a:lnTo>
                <a:lnTo>
                  <a:pt x="4024" y="31503"/>
                </a:lnTo>
                <a:lnTo>
                  <a:pt x="0" y="51815"/>
                </a:lnTo>
                <a:lnTo>
                  <a:pt x="4024" y="71687"/>
                </a:lnTo>
                <a:lnTo>
                  <a:pt x="15049" y="87915"/>
                </a:lnTo>
                <a:lnTo>
                  <a:pt x="31503" y="98857"/>
                </a:lnTo>
                <a:lnTo>
                  <a:pt x="51815" y="102869"/>
                </a:lnTo>
                <a:lnTo>
                  <a:pt x="71687" y="98857"/>
                </a:lnTo>
                <a:lnTo>
                  <a:pt x="87915" y="87915"/>
                </a:lnTo>
                <a:lnTo>
                  <a:pt x="98857" y="71687"/>
                </a:lnTo>
                <a:lnTo>
                  <a:pt x="102870" y="51815"/>
                </a:lnTo>
                <a:lnTo>
                  <a:pt x="98857" y="31503"/>
                </a:lnTo>
                <a:lnTo>
                  <a:pt x="87915" y="15049"/>
                </a:lnTo>
                <a:lnTo>
                  <a:pt x="71687" y="4024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719224" y="2859613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102869" y="51815"/>
                </a:moveTo>
                <a:lnTo>
                  <a:pt x="98845" y="31503"/>
                </a:lnTo>
                <a:lnTo>
                  <a:pt x="87820" y="15049"/>
                </a:lnTo>
                <a:lnTo>
                  <a:pt x="71366" y="4024"/>
                </a:lnTo>
                <a:lnTo>
                  <a:pt x="51053" y="0"/>
                </a:lnTo>
                <a:lnTo>
                  <a:pt x="31182" y="4024"/>
                </a:lnTo>
                <a:lnTo>
                  <a:pt x="14954" y="15049"/>
                </a:lnTo>
                <a:lnTo>
                  <a:pt x="4012" y="31503"/>
                </a:lnTo>
                <a:lnTo>
                  <a:pt x="0" y="51815"/>
                </a:lnTo>
                <a:lnTo>
                  <a:pt x="4012" y="71687"/>
                </a:lnTo>
                <a:lnTo>
                  <a:pt x="14954" y="87915"/>
                </a:lnTo>
                <a:lnTo>
                  <a:pt x="31182" y="98857"/>
                </a:lnTo>
                <a:lnTo>
                  <a:pt x="51053" y="102869"/>
                </a:lnTo>
                <a:lnTo>
                  <a:pt x="71366" y="98857"/>
                </a:lnTo>
                <a:lnTo>
                  <a:pt x="87820" y="87915"/>
                </a:lnTo>
                <a:lnTo>
                  <a:pt x="98845" y="71687"/>
                </a:lnTo>
                <a:lnTo>
                  <a:pt x="102869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2719224" y="2859613"/>
            <a:ext cx="93361" cy="9336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51053" y="0"/>
                </a:moveTo>
                <a:lnTo>
                  <a:pt x="31182" y="4024"/>
                </a:lnTo>
                <a:lnTo>
                  <a:pt x="14954" y="15049"/>
                </a:lnTo>
                <a:lnTo>
                  <a:pt x="4012" y="31503"/>
                </a:lnTo>
                <a:lnTo>
                  <a:pt x="0" y="51815"/>
                </a:lnTo>
                <a:lnTo>
                  <a:pt x="4012" y="71687"/>
                </a:lnTo>
                <a:lnTo>
                  <a:pt x="14954" y="87915"/>
                </a:lnTo>
                <a:lnTo>
                  <a:pt x="31182" y="98857"/>
                </a:lnTo>
                <a:lnTo>
                  <a:pt x="51053" y="102869"/>
                </a:lnTo>
                <a:lnTo>
                  <a:pt x="71366" y="98857"/>
                </a:lnTo>
                <a:lnTo>
                  <a:pt x="87820" y="87915"/>
                </a:lnTo>
                <a:lnTo>
                  <a:pt x="98845" y="71687"/>
                </a:lnTo>
                <a:lnTo>
                  <a:pt x="102869" y="51815"/>
                </a:lnTo>
                <a:lnTo>
                  <a:pt x="98845" y="31503"/>
                </a:lnTo>
                <a:lnTo>
                  <a:pt x="87820" y="15049"/>
                </a:lnTo>
                <a:lnTo>
                  <a:pt x="71366" y="4024"/>
                </a:lnTo>
                <a:lnTo>
                  <a:pt x="51053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6459197" y="2639004"/>
            <a:ext cx="0" cy="1641310"/>
          </a:xfrm>
          <a:custGeom>
            <a:avLst/>
            <a:gdLst/>
            <a:ahLst/>
            <a:cxnLst/>
            <a:rect l="l" t="t" r="r" b="b"/>
            <a:pathLst>
              <a:path h="1808479">
                <a:moveTo>
                  <a:pt x="0" y="0"/>
                </a:moveTo>
                <a:lnTo>
                  <a:pt x="0" y="1808226"/>
                </a:lnTo>
              </a:path>
            </a:pathLst>
          </a:custGeom>
          <a:ln w="571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639392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551175"/>
            <a:ext cx="7668858" cy="4607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B74633"/>
                </a:solidFill>
                <a:latin typeface="Arial"/>
                <a:cs typeface="Arial"/>
              </a:rPr>
              <a:t>Maximum likelihood classifier</a:t>
            </a:r>
            <a:r>
              <a:rPr sz="1634" b="1" spc="-82" dirty="0">
                <a:solidFill>
                  <a:srgbClr val="B74633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B74633"/>
                </a:solidFill>
                <a:latin typeface="Arial"/>
                <a:cs typeface="Arial"/>
              </a:rPr>
              <a:t>(MLC)</a:t>
            </a:r>
            <a:endParaRPr sz="1634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951">
              <a:latin typeface="Times New Roman"/>
              <a:cs typeface="Times New Roman"/>
            </a:endParaRPr>
          </a:p>
          <a:p>
            <a:pPr marL="182695">
              <a:spcBef>
                <a:spcPts val="5"/>
              </a:spcBef>
            </a:pPr>
            <a:r>
              <a:rPr sz="1452" dirty="0">
                <a:latin typeface="Arial"/>
                <a:cs typeface="Arial"/>
              </a:rPr>
              <a:t>MLC is one of the most </a:t>
            </a:r>
            <a:r>
              <a:rPr sz="1452" spc="-5" dirty="0">
                <a:latin typeface="Arial"/>
                <a:cs typeface="Arial"/>
              </a:rPr>
              <a:t>widely used hard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classifier.</a:t>
            </a:r>
            <a:endParaRPr sz="1452">
              <a:latin typeface="Arial"/>
              <a:cs typeface="Arial"/>
            </a:endParaRPr>
          </a:p>
          <a:p>
            <a:pPr marL="182695" marR="4611">
              <a:spcBef>
                <a:spcPts val="1252"/>
              </a:spcBef>
            </a:pPr>
            <a:r>
              <a:rPr sz="1452" spc="-5" dirty="0">
                <a:latin typeface="Arial"/>
                <a:cs typeface="Arial"/>
              </a:rPr>
              <a:t>In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standard MLC each pixel is allocated to the class with </a:t>
            </a:r>
            <a:r>
              <a:rPr sz="1452" spc="-9" dirty="0">
                <a:latin typeface="Arial"/>
                <a:cs typeface="Arial"/>
              </a:rPr>
              <a:t>which </a:t>
            </a:r>
            <a:r>
              <a:rPr sz="1452" spc="-5" dirty="0">
                <a:latin typeface="Arial"/>
                <a:cs typeface="Arial"/>
              </a:rPr>
              <a:t>it has the highest posterior  probability of class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membership.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1316">
              <a:latin typeface="Times New Roman"/>
              <a:cs typeface="Times New Roman"/>
            </a:endParaRPr>
          </a:p>
          <a:p>
            <a:pPr marL="182695"/>
            <a:r>
              <a:rPr sz="1452" spc="-5" dirty="0">
                <a:latin typeface="Arial"/>
                <a:cs typeface="Arial"/>
              </a:rPr>
              <a:t>MLC has been adapted for the derivation of sub-pixel</a:t>
            </a:r>
            <a:r>
              <a:rPr sz="1452" spc="2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information.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1135">
              <a:latin typeface="Times New Roman"/>
              <a:cs typeface="Times New Roman"/>
            </a:endParaRPr>
          </a:p>
          <a:p>
            <a:pPr marL="182695" marR="78380"/>
            <a:r>
              <a:rPr sz="1452" spc="-5" dirty="0">
                <a:latin typeface="Arial"/>
                <a:cs typeface="Arial"/>
              </a:rPr>
              <a:t>This is possible because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by-product of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conventional MLC are the posterior probabilities  of each class for each</a:t>
            </a:r>
            <a:r>
              <a:rPr sz="1452" spc="-50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pixel.</a:t>
            </a:r>
            <a:endParaRPr sz="1452">
              <a:latin typeface="Arial"/>
              <a:cs typeface="Arial"/>
            </a:endParaRPr>
          </a:p>
          <a:p>
            <a:pPr marL="182695" marR="76651">
              <a:spcBef>
                <a:spcPts val="1048"/>
              </a:spcBef>
            </a:pPr>
            <a:r>
              <a:rPr sz="1452" spc="-5" dirty="0">
                <a:latin typeface="Arial"/>
                <a:cs typeface="Arial"/>
              </a:rPr>
              <a:t>The posterior probability of each class provides is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relative measure of class membership,  and can therefore be used as an indicator of sub-pixel</a:t>
            </a:r>
            <a:r>
              <a:rPr sz="1452" spc="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proportions.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634">
              <a:latin typeface="Times New Roman"/>
              <a:cs typeface="Times New Roman"/>
            </a:endParaRPr>
          </a:p>
          <a:p>
            <a:pPr marL="182695"/>
            <a:r>
              <a:rPr sz="1452" dirty="0">
                <a:latin typeface="Arial"/>
                <a:cs typeface="Arial"/>
              </a:rPr>
              <a:t>Some authors use the term Fuzzy MLC, to </a:t>
            </a:r>
            <a:r>
              <a:rPr sz="1452" spc="-5" dirty="0">
                <a:latin typeface="Arial"/>
                <a:cs typeface="Arial"/>
              </a:rPr>
              <a:t>discriminate </a:t>
            </a:r>
            <a:r>
              <a:rPr sz="1452" dirty="0">
                <a:latin typeface="Arial"/>
                <a:cs typeface="Arial"/>
              </a:rPr>
              <a:t>it from the (hard) MLC.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182695" marR="4611" indent="-576">
              <a:spcBef>
                <a:spcPts val="894"/>
              </a:spcBef>
            </a:pPr>
            <a:r>
              <a:rPr sz="1271" b="1" i="1" spc="-9" dirty="0">
                <a:latin typeface="Arial"/>
                <a:cs typeface="Arial"/>
              </a:rPr>
              <a:t>Conceptually, </a:t>
            </a:r>
            <a:r>
              <a:rPr sz="1271" b="1" i="1" spc="-5" dirty="0">
                <a:latin typeface="Arial"/>
                <a:cs typeface="Arial"/>
              </a:rPr>
              <a:t>there is not a </a:t>
            </a:r>
            <a:r>
              <a:rPr sz="1271" b="1" i="1" spc="-9" dirty="0">
                <a:latin typeface="Arial"/>
                <a:cs typeface="Arial"/>
              </a:rPr>
              <a:t>direct </a:t>
            </a:r>
            <a:r>
              <a:rPr sz="1271" b="1" i="1" spc="-5" dirty="0">
                <a:latin typeface="Arial"/>
                <a:cs typeface="Arial"/>
              </a:rPr>
              <a:t>link </a:t>
            </a:r>
            <a:r>
              <a:rPr sz="1271" b="1" i="1" spc="-9" dirty="0">
                <a:latin typeface="Arial"/>
                <a:cs typeface="Arial"/>
              </a:rPr>
              <a:t>between </a:t>
            </a:r>
            <a:r>
              <a:rPr sz="1271" b="1" i="1" spc="-5" dirty="0">
                <a:latin typeface="Arial"/>
                <a:cs typeface="Arial"/>
              </a:rPr>
              <a:t>the </a:t>
            </a:r>
            <a:r>
              <a:rPr sz="1271" b="1" i="1" spc="-9" dirty="0">
                <a:latin typeface="Arial"/>
                <a:cs typeface="Arial"/>
              </a:rPr>
              <a:t>proportional coverage </a:t>
            </a:r>
            <a:r>
              <a:rPr sz="1271" b="1" i="1" spc="-5" dirty="0">
                <a:latin typeface="Arial"/>
                <a:cs typeface="Arial"/>
              </a:rPr>
              <a:t>of a </a:t>
            </a:r>
            <a:r>
              <a:rPr sz="1271" b="1" i="1" spc="-9" dirty="0">
                <a:latin typeface="Arial"/>
                <a:cs typeface="Arial"/>
              </a:rPr>
              <a:t>class </a:t>
            </a:r>
            <a:r>
              <a:rPr sz="1271" b="1" i="1" spc="-5" dirty="0">
                <a:latin typeface="Arial"/>
                <a:cs typeface="Arial"/>
              </a:rPr>
              <a:t>and </a:t>
            </a:r>
            <a:r>
              <a:rPr sz="1271" b="1" i="1" spc="-9" dirty="0">
                <a:latin typeface="Arial"/>
                <a:cs typeface="Arial"/>
              </a:rPr>
              <a:t>its  posterior probability. </a:t>
            </a:r>
            <a:r>
              <a:rPr sz="1271" b="1" i="1" spc="-5" dirty="0">
                <a:latin typeface="Arial"/>
                <a:cs typeface="Arial"/>
              </a:rPr>
              <a:t>In fact, </a:t>
            </a:r>
            <a:r>
              <a:rPr sz="1271" b="1" i="1" spc="-9" dirty="0">
                <a:latin typeface="Arial"/>
                <a:cs typeface="Arial"/>
              </a:rPr>
              <a:t>posterior probabilities </a:t>
            </a:r>
            <a:r>
              <a:rPr sz="1271" b="1" i="1" spc="-5" dirty="0">
                <a:latin typeface="Arial"/>
                <a:cs typeface="Arial"/>
              </a:rPr>
              <a:t>are an </a:t>
            </a:r>
            <a:r>
              <a:rPr sz="1271" b="1" i="1" spc="-9" dirty="0">
                <a:latin typeface="Arial"/>
                <a:cs typeface="Arial"/>
              </a:rPr>
              <a:t>indicator </a:t>
            </a:r>
            <a:r>
              <a:rPr sz="1271" b="1" i="1" spc="-5" dirty="0">
                <a:latin typeface="Arial"/>
                <a:cs typeface="Arial"/>
              </a:rPr>
              <a:t>of the </a:t>
            </a:r>
            <a:r>
              <a:rPr sz="1271" b="1" i="1" spc="-9" dirty="0">
                <a:latin typeface="Arial"/>
                <a:cs typeface="Arial"/>
              </a:rPr>
              <a:t>uncertainty </a:t>
            </a:r>
            <a:r>
              <a:rPr sz="1271" b="1" i="1" spc="-5" dirty="0">
                <a:latin typeface="Arial"/>
                <a:cs typeface="Arial"/>
              </a:rPr>
              <a:t>in </a:t>
            </a:r>
            <a:r>
              <a:rPr sz="1271" b="1" i="1" spc="-9" dirty="0">
                <a:latin typeface="Arial"/>
                <a:cs typeface="Arial"/>
              </a:rPr>
              <a:t>making </a:t>
            </a:r>
            <a:r>
              <a:rPr sz="1271" b="1" i="1" spc="-5" dirty="0">
                <a:latin typeface="Arial"/>
                <a:cs typeface="Arial"/>
              </a:rPr>
              <a:t>a  </a:t>
            </a:r>
            <a:r>
              <a:rPr sz="1271" b="1" i="1" spc="-9" dirty="0">
                <a:latin typeface="Arial"/>
                <a:cs typeface="Arial"/>
              </a:rPr>
              <a:t>particular class allocation. However many authors </a:t>
            </a:r>
            <a:r>
              <a:rPr sz="1271" b="1" i="1" spc="-5" dirty="0">
                <a:latin typeface="Arial"/>
                <a:cs typeface="Arial"/>
              </a:rPr>
              <a:t>have find that in </a:t>
            </a:r>
            <a:r>
              <a:rPr sz="1271" b="1" i="1" spc="-9" dirty="0">
                <a:latin typeface="Arial"/>
                <a:cs typeface="Arial"/>
              </a:rPr>
              <a:t>practice useful sub-pixel  information </a:t>
            </a:r>
            <a:r>
              <a:rPr sz="1271" b="1" i="1" spc="-5" dirty="0">
                <a:latin typeface="Arial"/>
                <a:cs typeface="Arial"/>
              </a:rPr>
              <a:t>can be derived from this</a:t>
            </a:r>
            <a:r>
              <a:rPr sz="1271" b="1" i="1" spc="-23" dirty="0">
                <a:latin typeface="Arial"/>
                <a:cs typeface="Arial"/>
              </a:rPr>
              <a:t> </a:t>
            </a:r>
            <a:r>
              <a:rPr sz="1271" b="1" i="1" spc="-5" dirty="0">
                <a:latin typeface="Arial"/>
                <a:cs typeface="Arial"/>
              </a:rPr>
              <a:t>approach.</a:t>
            </a:r>
            <a:endParaRPr sz="1271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1492" y="2169434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32" y="51815"/>
                </a:move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1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2041492" y="2169434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51816" y="0"/>
                </a:move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1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5"/>
                </a:ln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041492" y="3169433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103632" y="51815"/>
                </a:move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2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041492" y="3169433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51816" y="0"/>
                </a:move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2" y="51815"/>
                </a:ln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041492" y="3571231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32" y="51816"/>
                </a:move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2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041492" y="3571231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51816" y="0"/>
                </a:move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2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6"/>
                </a:ln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041492" y="4133471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103632" y="51053"/>
                </a:moveTo>
                <a:lnTo>
                  <a:pt x="99607" y="31182"/>
                </a:lnTo>
                <a:lnTo>
                  <a:pt x="88582" y="14954"/>
                </a:lnTo>
                <a:lnTo>
                  <a:pt x="72128" y="4012"/>
                </a:lnTo>
                <a:lnTo>
                  <a:pt x="51816" y="0"/>
                </a:ln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6" y="102870"/>
                </a:lnTo>
                <a:lnTo>
                  <a:pt x="72128" y="98845"/>
                </a:lnTo>
                <a:lnTo>
                  <a:pt x="88582" y="87820"/>
                </a:lnTo>
                <a:lnTo>
                  <a:pt x="99607" y="71366"/>
                </a:lnTo>
                <a:lnTo>
                  <a:pt x="103632" y="51053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041492" y="4133471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51816" y="0"/>
                </a:move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6" y="102870"/>
                </a:lnTo>
                <a:lnTo>
                  <a:pt x="72128" y="98845"/>
                </a:lnTo>
                <a:lnTo>
                  <a:pt x="88582" y="87820"/>
                </a:lnTo>
                <a:lnTo>
                  <a:pt x="99607" y="71366"/>
                </a:lnTo>
                <a:lnTo>
                  <a:pt x="103632" y="51053"/>
                </a:lnTo>
                <a:lnTo>
                  <a:pt x="99607" y="31182"/>
                </a:lnTo>
                <a:lnTo>
                  <a:pt x="88582" y="14954"/>
                </a:lnTo>
                <a:lnTo>
                  <a:pt x="72128" y="4012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041492" y="2571232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32" y="51815"/>
                </a:move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5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1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2041492" y="2571232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51816" y="0"/>
                </a:move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5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1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5"/>
                </a:ln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041492" y="4798755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32" y="51816"/>
                </a:move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2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2041492" y="4798755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51816" y="0"/>
                </a:move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2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2" y="51816"/>
                </a:ln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 txBox="1"/>
          <p:nvPr/>
        </p:nvSpPr>
        <p:spPr>
          <a:xfrm>
            <a:off x="2061773" y="1110649"/>
            <a:ext cx="1655717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spc="-5" dirty="0">
                <a:latin typeface="Arial"/>
                <a:cs typeface="Arial"/>
              </a:rPr>
              <a:t>Classification</a:t>
            </a:r>
            <a:endParaRPr sz="2178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43924" y="1151222"/>
            <a:ext cx="1508760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spc="-5" dirty="0">
                <a:latin typeface="Arial"/>
                <a:cs typeface="Arial"/>
              </a:rPr>
              <a:t>Soft</a:t>
            </a:r>
            <a:r>
              <a:rPr sz="1815" spc="-41" dirty="0">
                <a:latin typeface="Arial"/>
                <a:cs typeface="Arial"/>
              </a:rPr>
              <a:t> </a:t>
            </a:r>
            <a:r>
              <a:rPr sz="1815" spc="-5" dirty="0">
                <a:latin typeface="Arial"/>
                <a:cs typeface="Arial"/>
              </a:rPr>
              <a:t>classifiers</a:t>
            </a:r>
            <a:endParaRPr sz="181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1809" y="1192255"/>
            <a:ext cx="331834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i="1" spc="-5" dirty="0">
                <a:latin typeface="Arial"/>
                <a:cs typeface="Arial"/>
              </a:rPr>
              <a:t>Some considerations on</a:t>
            </a:r>
            <a:r>
              <a:rPr sz="1634" i="1" spc="-36" dirty="0">
                <a:latin typeface="Arial"/>
                <a:cs typeface="Arial"/>
              </a:rPr>
              <a:t> </a:t>
            </a:r>
            <a:r>
              <a:rPr sz="1634" i="1" spc="-9" dirty="0">
                <a:latin typeface="Arial"/>
                <a:cs typeface="Arial"/>
              </a:rPr>
              <a:t>uncertainty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6783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0"/>
            <a:ext cx="12191999" cy="1387387"/>
          </a:xfrm>
          <a:prstGeom prst="rect">
            <a:avLst/>
          </a:prstGeom>
          <a:solidFill>
            <a:srgbClr val="CCCC00"/>
          </a:solidFill>
          <a:ln w="38100">
            <a:solidFill>
              <a:srgbClr val="CCFF33"/>
            </a:solidFill>
          </a:ln>
        </p:spPr>
        <p:txBody>
          <a:bodyPr vert="horz" wrap="square" lIns="0" tIns="32849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9"/>
              </a:spcBef>
            </a:pPr>
            <a:r>
              <a:rPr b="1" spc="-5" dirty="0">
                <a:latin typeface="Arial"/>
                <a:cs typeface="Arial"/>
              </a:rPr>
              <a:t>Recent advances in satellite image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7867" y="1698478"/>
            <a:ext cx="7775474" cy="4460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851810"/>
            <a:r>
              <a:rPr sz="1634" spc="-5" dirty="0">
                <a:latin typeface="Arial"/>
                <a:cs typeface="Arial"/>
              </a:rPr>
              <a:t>1. Development of </a:t>
            </a:r>
            <a:r>
              <a:rPr sz="1634" b="1" dirty="0">
                <a:solidFill>
                  <a:srgbClr val="9C3C2C"/>
                </a:solidFill>
                <a:latin typeface="Arial"/>
                <a:cs typeface="Arial"/>
              </a:rPr>
              <a:t>components of the classification algorithm</a:t>
            </a:r>
            <a:r>
              <a:rPr sz="1634" dirty="0">
                <a:latin typeface="Arial"/>
                <a:cs typeface="Arial"/>
              </a:rPr>
              <a:t>, </a:t>
            </a:r>
            <a:r>
              <a:rPr sz="1634" spc="-5" dirty="0">
                <a:latin typeface="Arial"/>
                <a:cs typeface="Arial"/>
              </a:rPr>
              <a:t>including  training, learning and approaches to class</a:t>
            </a:r>
            <a:r>
              <a:rPr sz="1634" spc="-32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separation</a:t>
            </a:r>
            <a:endParaRPr sz="1634">
              <a:latin typeface="Arial"/>
              <a:cs typeface="Arial"/>
            </a:endParaRPr>
          </a:p>
          <a:p>
            <a:pPr marL="174050">
              <a:spcBef>
                <a:spcPts val="1402"/>
              </a:spcBef>
            </a:pPr>
            <a:r>
              <a:rPr sz="1271" b="1" spc="-5" dirty="0">
                <a:latin typeface="Arial"/>
                <a:cs typeface="Arial"/>
              </a:rPr>
              <a:t>e.g. </a:t>
            </a:r>
            <a:r>
              <a:rPr sz="1271" b="1" spc="-9" dirty="0">
                <a:latin typeface="Arial"/>
                <a:cs typeface="Arial"/>
              </a:rPr>
              <a:t>artificial neural networks, decision</a:t>
            </a:r>
            <a:r>
              <a:rPr sz="1271" b="1" spc="68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trees</a:t>
            </a:r>
            <a:endParaRPr sz="12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7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71">
              <a:latin typeface="Times New Roman"/>
              <a:cs typeface="Times New Roman"/>
            </a:endParaRPr>
          </a:p>
          <a:p>
            <a:pPr marL="20748" marR="334845">
              <a:spcBef>
                <a:spcPts val="767"/>
              </a:spcBef>
            </a:pPr>
            <a:r>
              <a:rPr sz="1634" spc="-5" dirty="0">
                <a:latin typeface="Arial"/>
                <a:cs typeface="Arial"/>
              </a:rPr>
              <a:t>2. Development of </a:t>
            </a:r>
            <a:r>
              <a:rPr sz="1634" b="1" dirty="0">
                <a:solidFill>
                  <a:srgbClr val="9C3C2C"/>
                </a:solidFill>
                <a:latin typeface="Arial"/>
                <a:cs typeface="Arial"/>
              </a:rPr>
              <a:t>new </a:t>
            </a:r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systems-level </a:t>
            </a:r>
            <a:r>
              <a:rPr sz="1634" b="1" dirty="0">
                <a:solidFill>
                  <a:srgbClr val="9C3C2C"/>
                </a:solidFill>
                <a:latin typeface="Arial"/>
                <a:cs typeface="Arial"/>
              </a:rPr>
              <a:t>approaches </a:t>
            </a:r>
            <a:r>
              <a:rPr sz="1634" spc="-5" dirty="0">
                <a:latin typeface="Arial"/>
                <a:cs typeface="Arial"/>
              </a:rPr>
              <a:t>that augment the </a:t>
            </a:r>
            <a:r>
              <a:rPr sz="1634" spc="-9" dirty="0">
                <a:latin typeface="Arial"/>
                <a:cs typeface="Arial"/>
              </a:rPr>
              <a:t>underlying  </a:t>
            </a:r>
            <a:r>
              <a:rPr sz="1634" spc="-5" dirty="0">
                <a:latin typeface="Arial"/>
                <a:cs typeface="Arial"/>
              </a:rPr>
              <a:t>classifier</a:t>
            </a:r>
            <a:r>
              <a:rPr sz="1634" spc="-9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algorithms</a:t>
            </a:r>
            <a:endParaRPr sz="1634">
              <a:latin typeface="Arial"/>
              <a:cs typeface="Arial"/>
            </a:endParaRPr>
          </a:p>
          <a:p>
            <a:pPr marL="244362" marR="723865">
              <a:spcBef>
                <a:spcPts val="1189"/>
              </a:spcBef>
            </a:pPr>
            <a:r>
              <a:rPr sz="1271" b="1" spc="-5" dirty="0">
                <a:latin typeface="Arial"/>
                <a:cs typeface="Arial"/>
              </a:rPr>
              <a:t>e.g. fuzzy or </a:t>
            </a:r>
            <a:r>
              <a:rPr sz="1271" b="1" spc="-9" dirty="0">
                <a:latin typeface="Arial"/>
                <a:cs typeface="Arial"/>
              </a:rPr>
              <a:t>similar approaches </a:t>
            </a:r>
            <a:r>
              <a:rPr sz="1271" b="1" spc="-5" dirty="0">
                <a:latin typeface="Arial"/>
                <a:cs typeface="Arial"/>
              </a:rPr>
              <a:t>that </a:t>
            </a:r>
            <a:r>
              <a:rPr sz="1271" b="1" spc="-9" dirty="0">
                <a:latin typeface="Arial"/>
                <a:cs typeface="Arial"/>
              </a:rPr>
              <a:t>soften </a:t>
            </a:r>
            <a:r>
              <a:rPr sz="1271" b="1" spc="-5" dirty="0">
                <a:latin typeface="Arial"/>
                <a:cs typeface="Arial"/>
              </a:rPr>
              <a:t>the </a:t>
            </a:r>
            <a:r>
              <a:rPr sz="1271" b="1" spc="-9" dirty="0">
                <a:latin typeface="Arial"/>
                <a:cs typeface="Arial"/>
              </a:rPr>
              <a:t>results </a:t>
            </a:r>
            <a:r>
              <a:rPr sz="1271" b="1" spc="-5" dirty="0">
                <a:latin typeface="Arial"/>
                <a:cs typeface="Arial"/>
              </a:rPr>
              <a:t>of a hard </a:t>
            </a:r>
            <a:r>
              <a:rPr sz="1271" b="1" spc="-9" dirty="0">
                <a:latin typeface="Arial"/>
                <a:cs typeface="Arial"/>
              </a:rPr>
              <a:t>classifier, multiclassifier  systems that integrate the outputs </a:t>
            </a:r>
            <a:r>
              <a:rPr sz="1271" b="1" spc="-5" dirty="0">
                <a:latin typeface="Arial"/>
                <a:cs typeface="Arial"/>
              </a:rPr>
              <a:t>of </a:t>
            </a:r>
            <a:r>
              <a:rPr sz="1271" b="1" spc="-9" dirty="0">
                <a:latin typeface="Arial"/>
                <a:cs typeface="Arial"/>
              </a:rPr>
              <a:t>several classification</a:t>
            </a:r>
            <a:r>
              <a:rPr sz="1271" b="1" spc="145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algorithms</a:t>
            </a:r>
            <a:endParaRPr sz="12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71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1679">
              <a:latin typeface="Times New Roman"/>
              <a:cs typeface="Times New Roman"/>
            </a:endParaRPr>
          </a:p>
          <a:p>
            <a:pPr marL="13832" marR="550391">
              <a:spcBef>
                <a:spcPts val="5"/>
              </a:spcBef>
            </a:pPr>
            <a:r>
              <a:rPr sz="1634" spc="-5" dirty="0">
                <a:latin typeface="Arial"/>
                <a:cs typeface="Arial"/>
              </a:rPr>
              <a:t>3. Exploitation of </a:t>
            </a:r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multiple </a:t>
            </a:r>
            <a:r>
              <a:rPr sz="1634" dirty="0">
                <a:latin typeface="Arial"/>
                <a:cs typeface="Arial"/>
              </a:rPr>
              <a:t>types of </a:t>
            </a:r>
            <a:r>
              <a:rPr sz="1634" spc="-5" dirty="0">
                <a:latin typeface="Arial"/>
                <a:cs typeface="Arial"/>
              </a:rPr>
              <a:t>data or ancillary information (numerical and  categorical) in the classification</a:t>
            </a:r>
            <a:r>
              <a:rPr sz="1634" spc="-50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process</a:t>
            </a:r>
            <a:endParaRPr sz="1634">
              <a:latin typeface="Arial"/>
              <a:cs typeface="Arial"/>
            </a:endParaRPr>
          </a:p>
          <a:p>
            <a:pPr marL="244362" marR="614940">
              <a:spcBef>
                <a:spcPts val="1148"/>
              </a:spcBef>
            </a:pPr>
            <a:r>
              <a:rPr sz="1271" b="1" spc="-5" dirty="0">
                <a:latin typeface="Arial"/>
                <a:cs typeface="Arial"/>
              </a:rPr>
              <a:t>e.g. use of </a:t>
            </a:r>
            <a:r>
              <a:rPr sz="1271" b="1" spc="-9" dirty="0">
                <a:latin typeface="Arial"/>
                <a:cs typeface="Arial"/>
              </a:rPr>
              <a:t>structural </a:t>
            </a:r>
            <a:r>
              <a:rPr sz="1271" b="1" spc="-5" dirty="0">
                <a:latin typeface="Arial"/>
                <a:cs typeface="Arial"/>
              </a:rPr>
              <a:t>or </a:t>
            </a:r>
            <a:r>
              <a:rPr sz="1271" b="1" spc="-9" dirty="0">
                <a:latin typeface="Arial"/>
                <a:cs typeface="Arial"/>
              </a:rPr>
              <a:t>spatial context </a:t>
            </a:r>
            <a:r>
              <a:rPr sz="1271" b="1" spc="-5" dirty="0">
                <a:latin typeface="Arial"/>
                <a:cs typeface="Arial"/>
              </a:rPr>
              <a:t>information from the </a:t>
            </a:r>
            <a:r>
              <a:rPr sz="1271" b="1" spc="-9" dirty="0">
                <a:latin typeface="Arial"/>
                <a:cs typeface="Arial"/>
              </a:rPr>
              <a:t>imagery, </a:t>
            </a:r>
            <a:r>
              <a:rPr sz="1271" b="1" spc="-5" dirty="0">
                <a:latin typeface="Arial"/>
                <a:cs typeface="Arial"/>
              </a:rPr>
              <a:t>use of </a:t>
            </a:r>
            <a:r>
              <a:rPr sz="1271" b="1" spc="-9" dirty="0">
                <a:latin typeface="Arial"/>
                <a:cs typeface="Arial"/>
              </a:rPr>
              <a:t>multitemporal  </a:t>
            </a:r>
            <a:r>
              <a:rPr sz="1271" b="1" spc="-5" dirty="0">
                <a:latin typeface="Arial"/>
                <a:cs typeface="Arial"/>
              </a:rPr>
              <a:t>data, use of </a:t>
            </a:r>
            <a:r>
              <a:rPr sz="1271" b="1" spc="-9" dirty="0">
                <a:latin typeface="Arial"/>
                <a:cs typeface="Arial"/>
              </a:rPr>
              <a:t>multisource </a:t>
            </a:r>
            <a:r>
              <a:rPr sz="1271" b="1" spc="-5" dirty="0">
                <a:latin typeface="Arial"/>
                <a:cs typeface="Arial"/>
              </a:rPr>
              <a:t>data, use of ancillary </a:t>
            </a:r>
            <a:r>
              <a:rPr sz="1271" b="1" spc="-9" dirty="0">
                <a:latin typeface="Arial"/>
                <a:cs typeface="Arial"/>
              </a:rPr>
              <a:t>geographical knowledge </a:t>
            </a:r>
            <a:r>
              <a:rPr sz="1271" b="1" spc="-5" dirty="0">
                <a:latin typeface="Arial"/>
                <a:cs typeface="Arial"/>
              </a:rPr>
              <a:t>in the </a:t>
            </a:r>
            <a:r>
              <a:rPr sz="1271" b="1" spc="-9" dirty="0">
                <a:latin typeface="Arial"/>
                <a:cs typeface="Arial"/>
              </a:rPr>
              <a:t>overall  classification</a:t>
            </a:r>
            <a:r>
              <a:rPr sz="1271" b="1" spc="-45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system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044">
              <a:latin typeface="Times New Roman"/>
              <a:cs typeface="Times New Roman"/>
            </a:endParaRPr>
          </a:p>
          <a:p>
            <a:pPr marR="4611" algn="r"/>
            <a:r>
              <a:rPr sz="1271" b="1" spc="-9" dirty="0">
                <a:latin typeface="Arial"/>
                <a:cs typeface="Arial"/>
              </a:rPr>
              <a:t>Source: Wilkinson,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2005</a:t>
            </a:r>
            <a:endParaRPr sz="127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0030" y="3213693"/>
            <a:ext cx="1705855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634" b="1" spc="-5" dirty="0">
                <a:solidFill>
                  <a:srgbClr val="B74633"/>
                </a:solidFill>
                <a:latin typeface="Arial"/>
                <a:cs typeface="Arial"/>
              </a:rPr>
              <a:t>Completely-crisp  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0675" y="3153527"/>
            <a:ext cx="1337022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634" b="1" dirty="0">
                <a:solidFill>
                  <a:srgbClr val="B74633"/>
                </a:solidFill>
                <a:latin typeface="Arial"/>
                <a:cs typeface="Arial"/>
              </a:rPr>
              <a:t>Fully-fuzzy  </a:t>
            </a:r>
            <a:r>
              <a:rPr sz="1634" b="1" spc="-5" dirty="0">
                <a:solidFill>
                  <a:srgbClr val="B74633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1313" y="3052559"/>
            <a:ext cx="2089673" cy="729023"/>
          </a:xfrm>
          <a:custGeom>
            <a:avLst/>
            <a:gdLst/>
            <a:ahLst/>
            <a:cxnLst/>
            <a:rect l="l" t="t" r="r" b="b"/>
            <a:pathLst>
              <a:path w="2302510" h="803275">
                <a:moveTo>
                  <a:pt x="1726691" y="602742"/>
                </a:moveTo>
                <a:lnTo>
                  <a:pt x="1726691" y="201168"/>
                </a:lnTo>
                <a:lnTo>
                  <a:pt x="0" y="201168"/>
                </a:lnTo>
                <a:lnTo>
                  <a:pt x="0" y="602742"/>
                </a:lnTo>
                <a:lnTo>
                  <a:pt x="1726691" y="602742"/>
                </a:lnTo>
                <a:close/>
              </a:path>
              <a:path w="2302510" h="803275">
                <a:moveTo>
                  <a:pt x="2302002" y="401573"/>
                </a:moveTo>
                <a:lnTo>
                  <a:pt x="1726691" y="0"/>
                </a:lnTo>
                <a:lnTo>
                  <a:pt x="1726691" y="803148"/>
                </a:lnTo>
                <a:lnTo>
                  <a:pt x="2302002" y="401573"/>
                </a:lnTo>
                <a:close/>
              </a:path>
            </a:pathLst>
          </a:custGeom>
          <a:solidFill>
            <a:srgbClr val="BD4A3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5419998" y="4740204"/>
            <a:ext cx="818926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Allocation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4924" y="4763025"/>
            <a:ext cx="1754264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Pixel is allocated to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a  </a:t>
            </a:r>
            <a:r>
              <a:rPr sz="1452" spc="-5" dirty="0">
                <a:latin typeface="Arial"/>
                <a:cs typeface="Arial"/>
              </a:rPr>
              <a:t>single</a:t>
            </a:r>
            <a:r>
              <a:rPr sz="1452" spc="-86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3733" y="4912863"/>
            <a:ext cx="2582988" cy="155602"/>
          </a:xfrm>
          <a:custGeom>
            <a:avLst/>
            <a:gdLst/>
            <a:ahLst/>
            <a:cxnLst/>
            <a:rect l="l" t="t" r="r" b="b"/>
            <a:pathLst>
              <a:path w="2846070" h="171450">
                <a:moveTo>
                  <a:pt x="2703576" y="114300"/>
                </a:moveTo>
                <a:lnTo>
                  <a:pt x="2703576" y="57150"/>
                </a:lnTo>
                <a:lnTo>
                  <a:pt x="0" y="57150"/>
                </a:lnTo>
                <a:lnTo>
                  <a:pt x="0" y="114300"/>
                </a:lnTo>
                <a:lnTo>
                  <a:pt x="2703576" y="114300"/>
                </a:lnTo>
                <a:close/>
              </a:path>
              <a:path w="2846070" h="171450">
                <a:moveTo>
                  <a:pt x="2846057" y="85343"/>
                </a:moveTo>
                <a:lnTo>
                  <a:pt x="2674607" y="0"/>
                </a:lnTo>
                <a:lnTo>
                  <a:pt x="2674607" y="57150"/>
                </a:lnTo>
                <a:lnTo>
                  <a:pt x="2703576" y="57150"/>
                </a:lnTo>
                <a:lnTo>
                  <a:pt x="2703576" y="156901"/>
                </a:lnTo>
                <a:lnTo>
                  <a:pt x="2846057" y="85343"/>
                </a:lnTo>
                <a:close/>
              </a:path>
              <a:path w="2846070" h="171450">
                <a:moveTo>
                  <a:pt x="2703576" y="156901"/>
                </a:moveTo>
                <a:lnTo>
                  <a:pt x="2703576" y="114300"/>
                </a:lnTo>
                <a:lnTo>
                  <a:pt x="2674607" y="114300"/>
                </a:lnTo>
                <a:lnTo>
                  <a:pt x="2674607" y="171450"/>
                </a:lnTo>
                <a:lnTo>
                  <a:pt x="2703576" y="15690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5384036" y="4146842"/>
            <a:ext cx="686953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Training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7131" y="3852917"/>
            <a:ext cx="1701245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Classification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stages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4932" y="4278920"/>
            <a:ext cx="1282849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Dominant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3067" y="4168258"/>
            <a:ext cx="2001499" cy="1047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Individual class  proportions</a:t>
            </a:r>
            <a:endParaRPr sz="1452">
              <a:latin typeface="Arial"/>
              <a:cs typeface="Arial"/>
            </a:endParaRPr>
          </a:p>
          <a:p>
            <a:pPr marL="11527" marR="4611">
              <a:spcBef>
                <a:spcPts val="1180"/>
              </a:spcBef>
            </a:pPr>
            <a:r>
              <a:rPr sz="1452" spc="-5" dirty="0">
                <a:latin typeface="Arial"/>
                <a:cs typeface="Arial"/>
              </a:rPr>
              <a:t>Membership grade to all  classes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5958" y="5393004"/>
            <a:ext cx="628170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Testing</a:t>
            </a:r>
            <a:endParaRPr sz="145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4932" y="5518178"/>
            <a:ext cx="1282849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Dominant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83067" y="5407538"/>
            <a:ext cx="2344399" cy="680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1076001"/>
            <a:r>
              <a:rPr sz="1452" spc="-5" dirty="0">
                <a:latin typeface="Arial"/>
                <a:cs typeface="Arial"/>
              </a:rPr>
              <a:t>Individual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  proportions</a:t>
            </a:r>
            <a:endParaRPr sz="1452">
              <a:latin typeface="Arial"/>
              <a:cs typeface="Arial"/>
            </a:endParaRPr>
          </a:p>
          <a:p>
            <a:pPr marL="698507">
              <a:spcBef>
                <a:spcPts val="277"/>
              </a:spcBef>
            </a:pPr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Foody</a:t>
            </a:r>
            <a:r>
              <a:rPr sz="1271" b="1" spc="-54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(2004)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03733" y="4325034"/>
            <a:ext cx="2582988" cy="155602"/>
          </a:xfrm>
          <a:custGeom>
            <a:avLst/>
            <a:gdLst/>
            <a:ahLst/>
            <a:cxnLst/>
            <a:rect l="l" t="t" r="r" b="b"/>
            <a:pathLst>
              <a:path w="2846070" h="171450">
                <a:moveTo>
                  <a:pt x="2703576" y="114300"/>
                </a:moveTo>
                <a:lnTo>
                  <a:pt x="2703576" y="57150"/>
                </a:lnTo>
                <a:lnTo>
                  <a:pt x="0" y="57150"/>
                </a:lnTo>
                <a:lnTo>
                  <a:pt x="0" y="114300"/>
                </a:lnTo>
                <a:lnTo>
                  <a:pt x="2703576" y="114300"/>
                </a:lnTo>
                <a:close/>
              </a:path>
              <a:path w="2846070" h="171450">
                <a:moveTo>
                  <a:pt x="2846057" y="85343"/>
                </a:moveTo>
                <a:lnTo>
                  <a:pt x="2674607" y="0"/>
                </a:lnTo>
                <a:lnTo>
                  <a:pt x="2674607" y="57150"/>
                </a:lnTo>
                <a:lnTo>
                  <a:pt x="2703576" y="57150"/>
                </a:lnTo>
                <a:lnTo>
                  <a:pt x="2703576" y="156901"/>
                </a:lnTo>
                <a:lnTo>
                  <a:pt x="2846057" y="85343"/>
                </a:lnTo>
                <a:close/>
              </a:path>
              <a:path w="2846070" h="171450">
                <a:moveTo>
                  <a:pt x="2703576" y="156901"/>
                </a:moveTo>
                <a:lnTo>
                  <a:pt x="2703576" y="114300"/>
                </a:lnTo>
                <a:lnTo>
                  <a:pt x="2674607" y="114300"/>
                </a:lnTo>
                <a:lnTo>
                  <a:pt x="2674607" y="171450"/>
                </a:lnTo>
                <a:lnTo>
                  <a:pt x="2703576" y="15690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4603733" y="5565699"/>
            <a:ext cx="2582988" cy="155602"/>
          </a:xfrm>
          <a:custGeom>
            <a:avLst/>
            <a:gdLst/>
            <a:ahLst/>
            <a:cxnLst/>
            <a:rect l="l" t="t" r="r" b="b"/>
            <a:pathLst>
              <a:path w="2846070" h="171450">
                <a:moveTo>
                  <a:pt x="2703576" y="114300"/>
                </a:moveTo>
                <a:lnTo>
                  <a:pt x="2703576" y="57151"/>
                </a:lnTo>
                <a:lnTo>
                  <a:pt x="0" y="57151"/>
                </a:lnTo>
                <a:lnTo>
                  <a:pt x="0" y="114300"/>
                </a:lnTo>
                <a:lnTo>
                  <a:pt x="2703576" y="114300"/>
                </a:lnTo>
                <a:close/>
              </a:path>
              <a:path w="2846070" h="171450">
                <a:moveTo>
                  <a:pt x="2846057" y="85344"/>
                </a:moveTo>
                <a:lnTo>
                  <a:pt x="2674607" y="0"/>
                </a:lnTo>
                <a:lnTo>
                  <a:pt x="2674607" y="57151"/>
                </a:lnTo>
                <a:lnTo>
                  <a:pt x="2703576" y="57151"/>
                </a:lnTo>
                <a:lnTo>
                  <a:pt x="2703576" y="156901"/>
                </a:lnTo>
                <a:lnTo>
                  <a:pt x="2846057" y="85344"/>
                </a:lnTo>
                <a:close/>
              </a:path>
              <a:path w="2846070" h="171450">
                <a:moveTo>
                  <a:pt x="2703576" y="156901"/>
                </a:moveTo>
                <a:lnTo>
                  <a:pt x="2703576" y="114300"/>
                </a:lnTo>
                <a:lnTo>
                  <a:pt x="2674607" y="114300"/>
                </a:lnTo>
                <a:lnTo>
                  <a:pt x="2674607" y="171450"/>
                </a:lnTo>
                <a:lnTo>
                  <a:pt x="2703576" y="15690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18896" y="1182341"/>
            <a:ext cx="7723606" cy="1844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2060"/>
              </a:lnSpc>
            </a:pPr>
            <a:r>
              <a:rPr sz="1815" b="1" spc="-5" dirty="0">
                <a:latin typeface="Arial"/>
                <a:cs typeface="Arial"/>
              </a:rPr>
              <a:t>Soft</a:t>
            </a:r>
            <a:r>
              <a:rPr sz="1815" b="1" spc="-50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classifiers</a:t>
            </a:r>
            <a:endParaRPr sz="1815">
              <a:latin typeface="Arial"/>
              <a:cs typeface="Arial"/>
            </a:endParaRPr>
          </a:p>
          <a:p>
            <a:pPr marL="1621780">
              <a:lnSpc>
                <a:spcPts val="2060"/>
              </a:lnSpc>
            </a:pPr>
            <a:r>
              <a:rPr sz="1815" b="1" i="1" spc="-5" dirty="0">
                <a:latin typeface="Arial"/>
                <a:cs typeface="Arial"/>
              </a:rPr>
              <a:t>The </a:t>
            </a:r>
            <a:r>
              <a:rPr sz="1815" b="1" i="1" spc="-9" dirty="0">
                <a:latin typeface="Arial"/>
                <a:cs typeface="Arial"/>
              </a:rPr>
              <a:t>continuum </a:t>
            </a:r>
            <a:r>
              <a:rPr sz="1815" b="1" i="1" spc="-5" dirty="0">
                <a:latin typeface="Arial"/>
                <a:cs typeface="Arial"/>
              </a:rPr>
              <a:t>of </a:t>
            </a:r>
            <a:r>
              <a:rPr sz="1815" b="1" i="1" spc="-9" dirty="0">
                <a:latin typeface="Arial"/>
                <a:cs typeface="Arial"/>
              </a:rPr>
              <a:t>classification</a:t>
            </a:r>
            <a:r>
              <a:rPr sz="1815" b="1" i="1" spc="59" dirty="0">
                <a:latin typeface="Arial"/>
                <a:cs typeface="Arial"/>
              </a:rPr>
              <a:t> </a:t>
            </a:r>
            <a:r>
              <a:rPr sz="1815" b="1" i="1" spc="-9" dirty="0">
                <a:latin typeface="Arial"/>
                <a:cs typeface="Arial"/>
              </a:rPr>
              <a:t>fuzziness</a:t>
            </a:r>
            <a:endParaRPr sz="1815">
              <a:latin typeface="Arial"/>
              <a:cs typeface="Arial"/>
            </a:endParaRPr>
          </a:p>
          <a:p>
            <a:pPr marL="161371" marR="4611">
              <a:spcBef>
                <a:spcPts val="1103"/>
              </a:spcBef>
            </a:pPr>
            <a:r>
              <a:rPr sz="1452" dirty="0">
                <a:latin typeface="Arial"/>
                <a:cs typeface="Arial"/>
              </a:rPr>
              <a:t>In the literature the term </a:t>
            </a:r>
            <a:r>
              <a:rPr sz="1452" spc="-5" dirty="0">
                <a:latin typeface="Arial"/>
                <a:cs typeface="Arial"/>
              </a:rPr>
              <a:t>fuzzy classification has been used for </a:t>
            </a:r>
            <a:r>
              <a:rPr sz="1452" dirty="0">
                <a:latin typeface="Arial"/>
                <a:cs typeface="Arial"/>
              </a:rPr>
              <a:t>cases </a:t>
            </a:r>
            <a:r>
              <a:rPr sz="1452" spc="-5" dirty="0">
                <a:latin typeface="Arial"/>
                <a:cs typeface="Arial"/>
              </a:rPr>
              <a:t>where fuzziness </a:t>
            </a:r>
            <a:r>
              <a:rPr sz="1452" dirty="0">
                <a:latin typeface="Arial"/>
                <a:cs typeface="Arial"/>
              </a:rPr>
              <a:t>is only  </a:t>
            </a:r>
            <a:r>
              <a:rPr sz="1452" spc="-5" dirty="0">
                <a:latin typeface="Arial"/>
                <a:cs typeface="Arial"/>
              </a:rPr>
              <a:t>applied to the allocation stage </a:t>
            </a:r>
            <a:r>
              <a:rPr sz="1452" dirty="0">
                <a:latin typeface="Arial"/>
                <a:cs typeface="Arial"/>
              </a:rPr>
              <a:t>– </a:t>
            </a:r>
            <a:r>
              <a:rPr sz="1452" spc="-5" dirty="0">
                <a:latin typeface="Arial"/>
                <a:cs typeface="Arial"/>
              </a:rPr>
              <a:t>which does not seem to be completely</a:t>
            </a:r>
            <a:r>
              <a:rPr sz="1452" spc="36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correct.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679">
              <a:latin typeface="Times New Roman"/>
              <a:cs typeface="Times New Roman"/>
            </a:endParaRPr>
          </a:p>
          <a:p>
            <a:pPr marL="129673" marR="428210"/>
            <a:r>
              <a:rPr sz="1452" spc="-5" dirty="0">
                <a:latin typeface="Arial"/>
                <a:cs typeface="Arial"/>
              </a:rPr>
              <a:t>If we apply the concept of fuzziness to all stages of image classification we can create </a:t>
            </a:r>
            <a:r>
              <a:rPr sz="1452" dirty="0">
                <a:latin typeface="Arial"/>
                <a:cs typeface="Arial"/>
              </a:rPr>
              <a:t>a  </a:t>
            </a:r>
            <a:r>
              <a:rPr sz="1452" spc="-5" dirty="0">
                <a:latin typeface="Arial"/>
                <a:cs typeface="Arial"/>
              </a:rPr>
              <a:t>continuum of fuzziness, i.e.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range of classification approaches of variable</a:t>
            </a:r>
            <a:r>
              <a:rPr sz="1452" spc="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fuzziness.</a:t>
            </a:r>
            <a:endParaRPr sz="145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190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1038" y="5118949"/>
            <a:ext cx="2917243" cy="79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78040" algn="ctr">
              <a:lnSpc>
                <a:spcPts val="930"/>
              </a:lnSpc>
            </a:pPr>
            <a:r>
              <a:rPr sz="1361" i="1" spc="14" dirty="0">
                <a:latin typeface="Times New Roman"/>
                <a:cs typeface="Times New Roman"/>
              </a:rPr>
              <a:t>N</a:t>
            </a:r>
            <a:endParaRPr sz="1361">
              <a:latin typeface="Times New Roman"/>
              <a:cs typeface="Times New Roman"/>
            </a:endParaRPr>
          </a:p>
          <a:p>
            <a:pPr marL="11527">
              <a:lnSpc>
                <a:spcPts val="3543"/>
              </a:lnSpc>
              <a:tabLst>
                <a:tab pos="677759" algn="l"/>
              </a:tabLst>
            </a:pPr>
            <a:r>
              <a:rPr sz="2360" i="1" spc="5" dirty="0">
                <a:latin typeface="Times New Roman"/>
                <a:cs typeface="Times New Roman"/>
              </a:rPr>
              <a:t>D</a:t>
            </a:r>
            <a:r>
              <a:rPr sz="2360" i="1" spc="250" dirty="0">
                <a:latin typeface="Times New Roman"/>
                <a:cs typeface="Times New Roman"/>
              </a:rPr>
              <a:t>N</a:t>
            </a:r>
            <a:r>
              <a:rPr sz="2042" i="1" spc="14" baseline="-24074" dirty="0">
                <a:latin typeface="Times New Roman"/>
                <a:cs typeface="Times New Roman"/>
              </a:rPr>
              <a:t>c</a:t>
            </a:r>
            <a:r>
              <a:rPr sz="2042" i="1" baseline="-24074" dirty="0">
                <a:latin typeface="Times New Roman"/>
                <a:cs typeface="Times New Roman"/>
              </a:rPr>
              <a:t>	</a:t>
            </a:r>
            <a:r>
              <a:rPr sz="2360" dirty="0">
                <a:latin typeface="Symbol"/>
                <a:cs typeface="Symbol"/>
              </a:rPr>
              <a:t></a:t>
            </a:r>
            <a:r>
              <a:rPr sz="2360" spc="-68" dirty="0">
                <a:latin typeface="Times New Roman"/>
                <a:cs typeface="Times New Roman"/>
              </a:rPr>
              <a:t> </a:t>
            </a:r>
            <a:r>
              <a:rPr sz="5309" spc="6" baseline="-8547" dirty="0">
                <a:latin typeface="Symbol"/>
                <a:cs typeface="Symbol"/>
              </a:rPr>
              <a:t></a:t>
            </a:r>
            <a:r>
              <a:rPr sz="5309" spc="-660" baseline="-8547" dirty="0">
                <a:latin typeface="Times New Roman"/>
                <a:cs typeface="Times New Roman"/>
              </a:rPr>
              <a:t> </a:t>
            </a:r>
            <a:r>
              <a:rPr sz="2360" i="1" spc="-41" dirty="0">
                <a:latin typeface="Times New Roman"/>
                <a:cs typeface="Times New Roman"/>
              </a:rPr>
              <a:t>F</a:t>
            </a:r>
            <a:r>
              <a:rPr sz="2042" i="1" spc="14" baseline="-24074" dirty="0">
                <a:latin typeface="Times New Roman"/>
                <a:cs typeface="Times New Roman"/>
              </a:rPr>
              <a:t>n</a:t>
            </a:r>
            <a:r>
              <a:rPr sz="2042" i="1" spc="-34" baseline="-24074" dirty="0">
                <a:latin typeface="Times New Roman"/>
                <a:cs typeface="Times New Roman"/>
              </a:rPr>
              <a:t> </a:t>
            </a:r>
            <a:r>
              <a:rPr sz="2360" i="1" spc="5" dirty="0">
                <a:latin typeface="Times New Roman"/>
                <a:cs typeface="Times New Roman"/>
              </a:rPr>
              <a:t>D</a:t>
            </a:r>
            <a:r>
              <a:rPr sz="2360" i="1" spc="281" dirty="0">
                <a:latin typeface="Times New Roman"/>
                <a:cs typeface="Times New Roman"/>
              </a:rPr>
              <a:t>N</a:t>
            </a:r>
            <a:r>
              <a:rPr sz="2042" i="1" spc="-102" baseline="-24074" dirty="0">
                <a:latin typeface="Times New Roman"/>
                <a:cs typeface="Times New Roman"/>
              </a:rPr>
              <a:t>n</a:t>
            </a:r>
            <a:r>
              <a:rPr sz="1429" spc="14" baseline="-55555" dirty="0">
                <a:latin typeface="Times New Roman"/>
                <a:cs typeface="Times New Roman"/>
              </a:rPr>
              <a:t>1</a:t>
            </a:r>
            <a:r>
              <a:rPr sz="2042" i="1" spc="14" baseline="-24074" dirty="0">
                <a:latin typeface="Times New Roman"/>
                <a:cs typeface="Times New Roman"/>
              </a:rPr>
              <a:t>c</a:t>
            </a:r>
            <a:r>
              <a:rPr sz="2042" i="1" baseline="-24074" dirty="0">
                <a:latin typeface="Times New Roman"/>
                <a:cs typeface="Times New Roman"/>
              </a:rPr>
              <a:t>  </a:t>
            </a:r>
            <a:r>
              <a:rPr sz="2042" i="1" spc="-183" baseline="-24074" dirty="0">
                <a:latin typeface="Times New Roman"/>
                <a:cs typeface="Times New Roman"/>
              </a:rPr>
              <a:t> </a:t>
            </a:r>
            <a:r>
              <a:rPr sz="2360" dirty="0">
                <a:latin typeface="Symbol"/>
                <a:cs typeface="Symbol"/>
              </a:rPr>
              <a:t></a:t>
            </a:r>
            <a:r>
              <a:rPr sz="2360" spc="54" dirty="0">
                <a:latin typeface="Times New Roman"/>
                <a:cs typeface="Times New Roman"/>
              </a:rPr>
              <a:t> </a:t>
            </a:r>
            <a:r>
              <a:rPr sz="2360" i="1" spc="123" dirty="0">
                <a:latin typeface="Times New Roman"/>
                <a:cs typeface="Times New Roman"/>
              </a:rPr>
              <a:t>E</a:t>
            </a:r>
            <a:r>
              <a:rPr sz="2042" i="1" spc="14" baseline="-24074" dirty="0">
                <a:latin typeface="Times New Roman"/>
                <a:cs typeface="Times New Roman"/>
              </a:rPr>
              <a:t>c</a:t>
            </a:r>
            <a:endParaRPr sz="2042" baseline="-24074">
              <a:latin typeface="Times New Roman"/>
              <a:cs typeface="Times New Roman"/>
            </a:endParaRPr>
          </a:p>
          <a:p>
            <a:pPr marR="772853" algn="ctr">
              <a:spcBef>
                <a:spcPts val="195"/>
              </a:spcBef>
            </a:pPr>
            <a:r>
              <a:rPr sz="1361" spc="9" dirty="0">
                <a:latin typeface="Times New Roman"/>
                <a:cs typeface="Times New Roman"/>
              </a:rPr>
              <a:t>1</a:t>
            </a:r>
            <a:endParaRPr sz="1361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8450" y="5117335"/>
            <a:ext cx="221069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lnSpc>
                <a:spcPts val="1520"/>
              </a:lnSpc>
            </a:pPr>
            <a:r>
              <a:rPr sz="1271" spc="-5" dirty="0">
                <a:latin typeface="Times New Roman"/>
                <a:cs typeface="Times New Roman"/>
              </a:rPr>
              <a:t>DN</a:t>
            </a:r>
            <a:r>
              <a:rPr sz="1271" i="1" spc="-5" dirty="0">
                <a:latin typeface="Times New Roman"/>
                <a:cs typeface="Times New Roman"/>
              </a:rPr>
              <a:t>c –</a:t>
            </a:r>
            <a:r>
              <a:rPr sz="1271" spc="-5" dirty="0">
                <a:latin typeface="Times New Roman"/>
                <a:cs typeface="Times New Roman"/>
              </a:rPr>
              <a:t>image radiance for band</a:t>
            </a:r>
            <a:r>
              <a:rPr sz="1271" spc="9" dirty="0">
                <a:latin typeface="Times New Roman"/>
                <a:cs typeface="Times New Roman"/>
              </a:rPr>
              <a:t> </a:t>
            </a:r>
            <a:r>
              <a:rPr sz="1271" spc="-5" dirty="0">
                <a:latin typeface="Times New Roman"/>
                <a:cs typeface="Times New Roman"/>
              </a:rPr>
              <a:t>c</a:t>
            </a:r>
            <a:endParaRPr sz="1271">
              <a:latin typeface="Times New Roman"/>
              <a:cs typeface="Times New Roman"/>
            </a:endParaRPr>
          </a:p>
          <a:p>
            <a:pPr marL="11527">
              <a:lnSpc>
                <a:spcPts val="1520"/>
              </a:lnSpc>
            </a:pPr>
            <a:r>
              <a:rPr sz="1271" i="1" spc="-5" dirty="0">
                <a:latin typeface="Times New Roman"/>
                <a:cs typeface="Times New Roman"/>
              </a:rPr>
              <a:t>N – </a:t>
            </a:r>
            <a:r>
              <a:rPr sz="1271" spc="-5" dirty="0">
                <a:latin typeface="Times New Roman"/>
                <a:cs typeface="Times New Roman"/>
              </a:rPr>
              <a:t>is the number of</a:t>
            </a:r>
            <a:r>
              <a:rPr sz="1271" spc="5" dirty="0">
                <a:latin typeface="Times New Roman"/>
                <a:cs typeface="Times New Roman"/>
              </a:rPr>
              <a:t> </a:t>
            </a:r>
            <a:r>
              <a:rPr sz="1271" spc="-5" dirty="0">
                <a:latin typeface="Times New Roman"/>
                <a:cs typeface="Times New Roman"/>
              </a:rPr>
              <a:t>endmembers</a:t>
            </a:r>
            <a:endParaRPr sz="127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8450" y="5503908"/>
            <a:ext cx="2844629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-576" algn="just"/>
            <a:r>
              <a:rPr sz="1271" i="1" spc="-5" dirty="0">
                <a:latin typeface="Times New Roman"/>
                <a:cs typeface="Times New Roman"/>
              </a:rPr>
              <a:t>F</a:t>
            </a:r>
            <a:r>
              <a:rPr sz="1225" i="1" spc="-6" baseline="-24691" dirty="0">
                <a:latin typeface="Times New Roman"/>
                <a:cs typeface="Times New Roman"/>
              </a:rPr>
              <a:t>n </a:t>
            </a:r>
            <a:r>
              <a:rPr sz="1271" i="1" spc="-5" dirty="0">
                <a:latin typeface="Times New Roman"/>
                <a:cs typeface="Times New Roman"/>
              </a:rPr>
              <a:t>– </a:t>
            </a:r>
            <a:r>
              <a:rPr sz="1271" spc="-5" dirty="0">
                <a:latin typeface="Times New Roman"/>
                <a:cs typeface="Times New Roman"/>
              </a:rPr>
              <a:t>is the relative fraction of endmember </a:t>
            </a:r>
            <a:r>
              <a:rPr sz="1271" i="1" spc="-5" dirty="0">
                <a:latin typeface="Times New Roman"/>
                <a:cs typeface="Times New Roman"/>
              </a:rPr>
              <a:t>n  DNn.c – </a:t>
            </a:r>
            <a:r>
              <a:rPr sz="1271" spc="-5" dirty="0">
                <a:latin typeface="Times New Roman"/>
                <a:cs typeface="Times New Roman"/>
              </a:rPr>
              <a:t>is the endmember </a:t>
            </a:r>
            <a:r>
              <a:rPr sz="1271" i="1" spc="-5" dirty="0">
                <a:latin typeface="Times New Roman"/>
                <a:cs typeface="Times New Roman"/>
              </a:rPr>
              <a:t>n </a:t>
            </a:r>
            <a:r>
              <a:rPr sz="1271" spc="-5" dirty="0">
                <a:latin typeface="Times New Roman"/>
                <a:cs typeface="Times New Roman"/>
              </a:rPr>
              <a:t>inner radiance  </a:t>
            </a:r>
            <a:r>
              <a:rPr sz="1271" i="1" spc="-5" dirty="0">
                <a:latin typeface="Times New Roman"/>
                <a:cs typeface="Times New Roman"/>
              </a:rPr>
              <a:t>Ec –</a:t>
            </a:r>
            <a:r>
              <a:rPr sz="1271" spc="-5" dirty="0">
                <a:latin typeface="Times New Roman"/>
                <a:cs typeface="Times New Roman"/>
              </a:rPr>
              <a:t>residual fitting</a:t>
            </a:r>
            <a:r>
              <a:rPr sz="1271" spc="-14" dirty="0">
                <a:latin typeface="Times New Roman"/>
                <a:cs typeface="Times New Roman"/>
              </a:rPr>
              <a:t> </a:t>
            </a:r>
            <a:r>
              <a:rPr sz="1271" spc="-5" dirty="0">
                <a:latin typeface="Times New Roman"/>
                <a:cs typeface="Times New Roman"/>
              </a:rPr>
              <a:t>error</a:t>
            </a:r>
            <a:endParaRPr sz="1271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004252" y="1656870"/>
            <a:ext cx="9543570" cy="4124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96">
              <a:lnSpc>
                <a:spcPct val="100000"/>
              </a:lnSpc>
            </a:pPr>
            <a:r>
              <a:rPr spc="-9" dirty="0"/>
              <a:t>Spectral</a:t>
            </a:r>
            <a:r>
              <a:rPr spc="-32" dirty="0"/>
              <a:t> </a:t>
            </a:r>
            <a:r>
              <a:rPr spc="-9" dirty="0"/>
              <a:t>unmixing</a:t>
            </a:r>
          </a:p>
          <a:p>
            <a:pPr marL="184424" marR="1784882">
              <a:lnSpc>
                <a:spcPts val="4066"/>
              </a:lnSpc>
              <a:spcBef>
                <a:spcPts val="486"/>
              </a:spcBef>
            </a:pPr>
            <a:r>
              <a:rPr sz="1452" spc="-5" dirty="0">
                <a:latin typeface="Arial"/>
                <a:cs typeface="Arial"/>
              </a:rPr>
              <a:t>Spectral unmixing </a:t>
            </a:r>
            <a:r>
              <a:rPr sz="1452" dirty="0">
                <a:latin typeface="Arial"/>
                <a:cs typeface="Arial"/>
              </a:rPr>
              <a:t>= </a:t>
            </a:r>
            <a:r>
              <a:rPr sz="1452" spc="-5" dirty="0">
                <a:latin typeface="Arial"/>
                <a:cs typeface="Arial"/>
              </a:rPr>
              <a:t>spectral mixture modelling </a:t>
            </a:r>
            <a:r>
              <a:rPr sz="1452" dirty="0">
                <a:latin typeface="Arial"/>
                <a:cs typeface="Arial"/>
              </a:rPr>
              <a:t>= </a:t>
            </a:r>
            <a:r>
              <a:rPr sz="1452" spc="-5" dirty="0">
                <a:latin typeface="Arial"/>
                <a:cs typeface="Arial"/>
              </a:rPr>
              <a:t>spectral mixture analysis  Spectral unmixing is an alternative to soft classification for sub-pixel</a:t>
            </a:r>
            <a:r>
              <a:rPr sz="1452" spc="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analysis.</a:t>
            </a:r>
            <a:endParaRPr sz="1452">
              <a:latin typeface="Arial"/>
              <a:cs typeface="Arial"/>
            </a:endParaRPr>
          </a:p>
          <a:p>
            <a:pPr marL="51869">
              <a:lnSpc>
                <a:spcPct val="100000"/>
              </a:lnSpc>
              <a:spcBef>
                <a:spcPts val="23"/>
              </a:spcBef>
            </a:pPr>
            <a:endParaRPr sz="1543">
              <a:latin typeface="Times New Roman"/>
              <a:cs typeface="Times New Roman"/>
            </a:endParaRPr>
          </a:p>
          <a:p>
            <a:pPr marL="184424" marR="4611">
              <a:lnSpc>
                <a:spcPct val="100000"/>
              </a:lnSpc>
            </a:pPr>
            <a:r>
              <a:rPr sz="1452" spc="-5" dirty="0">
                <a:latin typeface="Arial"/>
                <a:cs typeface="Arial"/>
              </a:rPr>
              <a:t>Spectral unmixing is based on the assumption that spectral signature of satellite images results  essentially from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mixture of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small number of pure components (endmembers) with characteristic  spectra.</a:t>
            </a:r>
            <a:endParaRPr sz="1452">
              <a:latin typeface="Arial"/>
              <a:cs typeface="Arial"/>
            </a:endParaRPr>
          </a:p>
          <a:p>
            <a:pPr marL="51869">
              <a:lnSpc>
                <a:spcPct val="100000"/>
              </a:lnSpc>
              <a:spcBef>
                <a:spcPts val="14"/>
              </a:spcBef>
            </a:pPr>
            <a:endParaRPr sz="1770">
              <a:latin typeface="Times New Roman"/>
              <a:cs typeface="Times New Roman"/>
            </a:endParaRPr>
          </a:p>
          <a:p>
            <a:pPr marL="947480" marR="3008422">
              <a:lnSpc>
                <a:spcPct val="99800"/>
              </a:lnSpc>
            </a:pPr>
            <a:r>
              <a:rPr sz="1452" spc="-5" dirty="0">
                <a:latin typeface="Arial"/>
                <a:cs typeface="Arial"/>
              </a:rPr>
              <a:t>If so, it is then possible to use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limited number of  components so that mixtures </a:t>
            </a:r>
            <a:r>
              <a:rPr sz="1452" dirty="0">
                <a:latin typeface="Arial"/>
                <a:cs typeface="Arial"/>
              </a:rPr>
              <a:t>of these component  </a:t>
            </a:r>
            <a:r>
              <a:rPr sz="1452" spc="-5" dirty="0">
                <a:latin typeface="Arial"/>
                <a:cs typeface="Arial"/>
              </a:rPr>
              <a:t>spectra adequately simulate the actual</a:t>
            </a:r>
            <a:r>
              <a:rPr sz="1452" spc="-2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observations.</a:t>
            </a:r>
            <a:endParaRPr sz="1452">
              <a:latin typeface="Arial"/>
              <a:cs typeface="Arial"/>
            </a:endParaRPr>
          </a:p>
          <a:p>
            <a:pPr marL="51869">
              <a:lnSpc>
                <a:spcPct val="100000"/>
              </a:lnSpc>
              <a:spcBef>
                <a:spcPts val="9"/>
              </a:spcBef>
            </a:pPr>
            <a:endParaRPr sz="1679">
              <a:latin typeface="Times New Roman"/>
              <a:cs typeface="Times New Roman"/>
            </a:endParaRPr>
          </a:p>
          <a:p>
            <a:pPr marL="184424" marR="2447657">
              <a:lnSpc>
                <a:spcPts val="1734"/>
              </a:lnSpc>
              <a:spcBef>
                <a:spcPts val="5"/>
              </a:spcBef>
            </a:pPr>
            <a:r>
              <a:rPr sz="1452" spc="-5" dirty="0">
                <a:latin typeface="Arial"/>
                <a:cs typeface="Arial"/>
              </a:rPr>
              <a:t>Linear mixture models are the most common models used in satellite  image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analysis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55867" y="3345091"/>
            <a:ext cx="2365836" cy="167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8228435" y="5007608"/>
            <a:ext cx="1941563" cy="16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089" spc="-5" dirty="0">
                <a:latin typeface="Arial"/>
                <a:cs typeface="Arial"/>
              </a:rPr>
              <a:t>Source: </a:t>
            </a:r>
            <a:r>
              <a:rPr sz="1089" dirty="0">
                <a:latin typeface="Arial"/>
                <a:cs typeface="Arial"/>
              </a:rPr>
              <a:t>Tso </a:t>
            </a:r>
            <a:r>
              <a:rPr sz="1089" spc="-9" dirty="0">
                <a:latin typeface="Arial"/>
                <a:cs typeface="Arial"/>
              </a:rPr>
              <a:t>and </a:t>
            </a:r>
            <a:r>
              <a:rPr sz="1089" spc="-5" dirty="0">
                <a:latin typeface="Arial"/>
                <a:cs typeface="Arial"/>
              </a:rPr>
              <a:t>Mather</a:t>
            </a:r>
            <a:r>
              <a:rPr sz="1089" spc="-14" dirty="0">
                <a:latin typeface="Arial"/>
                <a:cs typeface="Arial"/>
              </a:rPr>
              <a:t> </a:t>
            </a:r>
            <a:r>
              <a:rPr sz="1089" spc="-9" dirty="0">
                <a:latin typeface="Arial"/>
                <a:cs typeface="Arial"/>
              </a:rPr>
              <a:t>(2000)</a:t>
            </a:r>
            <a:endParaRPr sz="1089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8796" y="3273168"/>
            <a:ext cx="440871" cy="475450"/>
          </a:xfrm>
          <a:custGeom>
            <a:avLst/>
            <a:gdLst/>
            <a:ahLst/>
            <a:cxnLst/>
            <a:rect l="l" t="t" r="r" b="b"/>
            <a:pathLst>
              <a:path w="485775" h="523875">
                <a:moveTo>
                  <a:pt x="485393" y="393191"/>
                </a:moveTo>
                <a:lnTo>
                  <a:pt x="364236" y="393191"/>
                </a:lnTo>
                <a:lnTo>
                  <a:pt x="364236" y="0"/>
                </a:lnTo>
                <a:lnTo>
                  <a:pt x="121158" y="0"/>
                </a:lnTo>
                <a:lnTo>
                  <a:pt x="121158" y="393191"/>
                </a:lnTo>
                <a:lnTo>
                  <a:pt x="0" y="393191"/>
                </a:lnTo>
                <a:lnTo>
                  <a:pt x="242315" y="523493"/>
                </a:lnTo>
                <a:lnTo>
                  <a:pt x="485393" y="39319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4688796" y="3273168"/>
            <a:ext cx="440871" cy="475450"/>
          </a:xfrm>
          <a:custGeom>
            <a:avLst/>
            <a:gdLst/>
            <a:ahLst/>
            <a:cxnLst/>
            <a:rect l="l" t="t" r="r" b="b"/>
            <a:pathLst>
              <a:path w="485775" h="523875">
                <a:moveTo>
                  <a:pt x="0" y="393191"/>
                </a:moveTo>
                <a:lnTo>
                  <a:pt x="121158" y="393191"/>
                </a:lnTo>
                <a:lnTo>
                  <a:pt x="121158" y="0"/>
                </a:lnTo>
                <a:lnTo>
                  <a:pt x="364236" y="0"/>
                </a:lnTo>
                <a:lnTo>
                  <a:pt x="364236" y="393191"/>
                </a:lnTo>
                <a:lnTo>
                  <a:pt x="485393" y="393191"/>
                </a:lnTo>
                <a:lnTo>
                  <a:pt x="242315" y="523493"/>
                </a:lnTo>
                <a:lnTo>
                  <a:pt x="0" y="393191"/>
                </a:lnTo>
                <a:close/>
              </a:path>
            </a:pathLst>
          </a:custGeom>
          <a:ln w="2857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84460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9485" y="1204011"/>
            <a:ext cx="2927041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A case study: urban</a:t>
            </a:r>
            <a:r>
              <a:rPr sz="1634" b="1" spc="-82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mapping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96" y="1182342"/>
            <a:ext cx="2018788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Spectral</a:t>
            </a:r>
            <a:r>
              <a:rPr sz="1815" b="1" spc="-32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unmixing</a:t>
            </a:r>
            <a:endParaRPr sz="181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8896" y="1677270"/>
            <a:ext cx="7942025" cy="1766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634535"/>
            <a:r>
              <a:rPr sz="1452" spc="-5" dirty="0">
                <a:latin typeface="Arial"/>
                <a:cs typeface="Arial"/>
              </a:rPr>
              <a:t>Lu and Weng (2004) used Spectral Mixture Analysis for mapping the Urban Landscape in  Indianapolis with Landsat ETM+</a:t>
            </a:r>
            <a:r>
              <a:rPr sz="1452" spc="-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Imagery.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087">
              <a:latin typeface="Times New Roman"/>
              <a:cs typeface="Times New Roman"/>
            </a:endParaRPr>
          </a:p>
          <a:p>
            <a:pPr marL="11527" marR="4611"/>
            <a:r>
              <a:rPr sz="1452" spc="-5" dirty="0">
                <a:latin typeface="Arial"/>
                <a:cs typeface="Arial"/>
              </a:rPr>
              <a:t>SMA was used to derive fraction images to </a:t>
            </a:r>
            <a:r>
              <a:rPr sz="1452" spc="-9" dirty="0">
                <a:latin typeface="Arial"/>
                <a:cs typeface="Arial"/>
              </a:rPr>
              <a:t>three </a:t>
            </a:r>
            <a:r>
              <a:rPr sz="1452" spc="-5" dirty="0">
                <a:latin typeface="Arial"/>
                <a:cs typeface="Arial"/>
              </a:rPr>
              <a:t>endmembers: shade, green vegetation, and soil  or impervious</a:t>
            </a:r>
            <a:r>
              <a:rPr sz="1452" spc="-45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surface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2133">
              <a:latin typeface="Times New Roman"/>
              <a:cs typeface="Times New Roman"/>
            </a:endParaRPr>
          </a:p>
          <a:p>
            <a:pPr marL="2519697"/>
            <a:r>
              <a:rPr sz="1452" b="1" dirty="0">
                <a:solidFill>
                  <a:srgbClr val="B74633"/>
                </a:solidFill>
                <a:latin typeface="Arial"/>
                <a:cs typeface="Arial"/>
              </a:rPr>
              <a:t>Output of spectral</a:t>
            </a:r>
            <a:r>
              <a:rPr sz="1452" b="1" spc="-68" dirty="0">
                <a:solidFill>
                  <a:srgbClr val="B74633"/>
                </a:solidFill>
                <a:latin typeface="Arial"/>
                <a:cs typeface="Arial"/>
              </a:rPr>
              <a:t> </a:t>
            </a:r>
            <a:r>
              <a:rPr sz="1452" b="1" dirty="0">
                <a:solidFill>
                  <a:srgbClr val="B74633"/>
                </a:solidFill>
                <a:latin typeface="Arial"/>
                <a:cs typeface="Arial"/>
              </a:rPr>
              <a:t>unmixing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5775" y="3657676"/>
            <a:ext cx="1979253" cy="1928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467023" y="5702398"/>
            <a:ext cx="1141079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Shade</a:t>
            </a:r>
            <a:r>
              <a:rPr sz="1271" b="1" spc="-45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fraction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2516" y="3649377"/>
            <a:ext cx="1953666" cy="194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4933136" y="5742509"/>
            <a:ext cx="1478792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Vegetation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fraction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9999" y="3634855"/>
            <a:ext cx="1979253" cy="1936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7212528" y="5736976"/>
            <a:ext cx="2679230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5" dirty="0">
                <a:latin typeface="Arial"/>
                <a:cs typeface="Arial"/>
              </a:rPr>
              <a:t>Soil or </a:t>
            </a:r>
            <a:r>
              <a:rPr sz="1271" b="1" spc="-9" dirty="0">
                <a:latin typeface="Arial"/>
                <a:cs typeface="Arial"/>
              </a:rPr>
              <a:t>impervious surface</a:t>
            </a:r>
            <a:r>
              <a:rPr sz="1271" b="1" spc="9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fraction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832399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1127" y="1414937"/>
            <a:ext cx="4219917" cy="3273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6150979" y="2758183"/>
            <a:ext cx="1303596" cy="13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908" dirty="0">
                <a:latin typeface="Arial"/>
                <a:cs typeface="Arial"/>
              </a:rPr>
              <a:t>= </a:t>
            </a:r>
            <a:r>
              <a:rPr sz="908" spc="-5" dirty="0">
                <a:latin typeface="Arial"/>
                <a:cs typeface="Arial"/>
              </a:rPr>
              <a:t>commercial </a:t>
            </a:r>
            <a:r>
              <a:rPr sz="908" dirty="0">
                <a:latin typeface="Arial"/>
                <a:cs typeface="Arial"/>
              </a:rPr>
              <a:t>+</a:t>
            </a:r>
            <a:r>
              <a:rPr sz="908" spc="-41" dirty="0">
                <a:latin typeface="Arial"/>
                <a:cs typeface="Arial"/>
              </a:rPr>
              <a:t> </a:t>
            </a:r>
            <a:r>
              <a:rPr sz="908" spc="-5" dirty="0">
                <a:latin typeface="Arial"/>
                <a:cs typeface="Arial"/>
              </a:rPr>
              <a:t>industrial</a:t>
            </a:r>
            <a:endParaRPr sz="908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684" y="2431766"/>
            <a:ext cx="1551983" cy="13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908" spc="-5" dirty="0">
                <a:latin typeface="Arial"/>
                <a:cs typeface="Arial"/>
              </a:rPr>
              <a:t>Pasture </a:t>
            </a:r>
            <a:r>
              <a:rPr sz="908" spc="-9" dirty="0">
                <a:latin typeface="Arial"/>
                <a:cs typeface="Arial"/>
              </a:rPr>
              <a:t>and </a:t>
            </a:r>
            <a:r>
              <a:rPr sz="908" spc="-5" dirty="0">
                <a:latin typeface="Arial"/>
                <a:cs typeface="Arial"/>
              </a:rPr>
              <a:t>Agricultural</a:t>
            </a:r>
            <a:r>
              <a:rPr sz="908" spc="-64" dirty="0">
                <a:latin typeface="Arial"/>
                <a:cs typeface="Arial"/>
              </a:rPr>
              <a:t> </a:t>
            </a:r>
            <a:r>
              <a:rPr sz="908" spc="-9" dirty="0">
                <a:latin typeface="Arial"/>
                <a:cs typeface="Arial"/>
              </a:rPr>
              <a:t>lands</a:t>
            </a:r>
            <a:endParaRPr sz="90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3845" y="3048409"/>
            <a:ext cx="4101659" cy="3127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8242969" y="2427386"/>
            <a:ext cx="1591171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634" spc="-5" dirty="0">
                <a:latin typeface="Arial"/>
                <a:cs typeface="Arial"/>
              </a:rPr>
              <a:t>Lu-Weng </a:t>
            </a:r>
            <a:r>
              <a:rPr sz="1634" spc="-9" dirty="0">
                <a:latin typeface="Arial"/>
                <a:cs typeface="Arial"/>
              </a:rPr>
              <a:t>urban  </a:t>
            </a:r>
            <a:r>
              <a:rPr sz="1634" spc="-5" dirty="0">
                <a:latin typeface="Arial"/>
                <a:cs typeface="Arial"/>
              </a:rPr>
              <a:t>landscape</a:t>
            </a:r>
            <a:r>
              <a:rPr sz="1634" spc="-36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model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8895" y="4944906"/>
            <a:ext cx="4247350" cy="11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The fraction images were used to classify LULC  classes based on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hybrid procedure that combined  maximum-likelihood and decision-tree</a:t>
            </a:r>
            <a:r>
              <a:rPr sz="1452" spc="-41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algorithms.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087">
              <a:latin typeface="Times New Roman"/>
              <a:cs typeface="Times New Roman"/>
            </a:endParaRPr>
          </a:p>
          <a:p>
            <a:pPr marL="54175">
              <a:spcBef>
                <a:spcPts val="5"/>
              </a:spcBef>
            </a:pPr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Lu and Weng</a:t>
            </a:r>
            <a:r>
              <a:rPr sz="1271" b="1" spc="-54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(2004)</a:t>
            </a:r>
            <a:endParaRPr sz="1271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09485" y="1204011"/>
            <a:ext cx="2927041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A case study: urban</a:t>
            </a:r>
            <a:r>
              <a:rPr sz="1634" b="1" spc="-82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mapping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8896" y="1182342"/>
            <a:ext cx="2018788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Spectral</a:t>
            </a:r>
            <a:r>
              <a:rPr sz="1815" b="1" spc="-32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unmixing</a:t>
            </a:r>
            <a:endParaRPr sz="18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646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1144" y="1179806"/>
            <a:ext cx="3463578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latin typeface="Arial"/>
                <a:cs typeface="Arial"/>
              </a:rPr>
              <a:t>Super-resolution</a:t>
            </a:r>
            <a:r>
              <a:rPr sz="2178" b="1" spc="-91" dirty="0">
                <a:latin typeface="Arial"/>
                <a:cs typeface="Arial"/>
              </a:rPr>
              <a:t> </a:t>
            </a:r>
            <a:r>
              <a:rPr sz="2178" b="1" spc="-5" dirty="0">
                <a:latin typeface="Arial"/>
                <a:cs typeface="Arial"/>
              </a:rPr>
              <a:t>mapping</a:t>
            </a:r>
            <a:endParaRPr sz="2178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96" y="1182342"/>
            <a:ext cx="2581259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Sub-pixel</a:t>
            </a:r>
            <a:r>
              <a:rPr sz="1815" b="1" spc="-5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classification</a:t>
            </a:r>
            <a:endParaRPr sz="181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9919" y="2053470"/>
            <a:ext cx="7411250" cy="3914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Although classification at sub-pixel level is informative and meaningful it </a:t>
            </a:r>
            <a:r>
              <a:rPr sz="1452" dirty="0">
                <a:latin typeface="Arial"/>
                <a:cs typeface="Arial"/>
              </a:rPr>
              <a:t>fails to </a:t>
            </a:r>
            <a:r>
              <a:rPr sz="1452" spc="-5" dirty="0">
                <a:latin typeface="Arial"/>
                <a:cs typeface="Arial"/>
              </a:rPr>
              <a:t>account </a:t>
            </a:r>
            <a:r>
              <a:rPr sz="1452" dirty="0">
                <a:latin typeface="Arial"/>
                <a:cs typeface="Arial"/>
              </a:rPr>
              <a:t>for  </a:t>
            </a:r>
            <a:r>
              <a:rPr sz="1452" spc="-5" dirty="0">
                <a:latin typeface="Arial"/>
                <a:cs typeface="Arial"/>
              </a:rPr>
              <a:t>the spatial distribution of </a:t>
            </a:r>
            <a:r>
              <a:rPr sz="1452" b="1" spc="-5" dirty="0">
                <a:latin typeface="Arial"/>
                <a:cs typeface="Arial"/>
              </a:rPr>
              <a:t>class </a:t>
            </a:r>
            <a:r>
              <a:rPr sz="1452" spc="-5" dirty="0">
                <a:latin typeface="Arial"/>
                <a:cs typeface="Arial"/>
              </a:rPr>
              <a:t>proportions within the</a:t>
            </a:r>
            <a:r>
              <a:rPr sz="1452" spc="1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pixel.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11527">
              <a:spcBef>
                <a:spcPts val="1130"/>
              </a:spcBef>
            </a:pPr>
            <a:r>
              <a:rPr sz="1452" b="1" spc="-5" dirty="0">
                <a:solidFill>
                  <a:srgbClr val="B74633"/>
                </a:solidFill>
                <a:latin typeface="Arial"/>
                <a:cs typeface="Arial"/>
              </a:rPr>
              <a:t>Super-resolution mapping (or sub-pixel </a:t>
            </a:r>
            <a:r>
              <a:rPr sz="1452" b="1" dirty="0">
                <a:solidFill>
                  <a:srgbClr val="B74633"/>
                </a:solidFill>
                <a:latin typeface="Arial"/>
                <a:cs typeface="Arial"/>
              </a:rPr>
              <a:t>mapping) is a step</a:t>
            </a:r>
            <a:r>
              <a:rPr sz="1452" b="1" spc="-5" dirty="0">
                <a:solidFill>
                  <a:srgbClr val="B74633"/>
                </a:solidFill>
                <a:latin typeface="Arial"/>
                <a:cs typeface="Arial"/>
              </a:rPr>
              <a:t> </a:t>
            </a:r>
            <a:r>
              <a:rPr sz="1452" b="1" dirty="0">
                <a:solidFill>
                  <a:srgbClr val="B74633"/>
                </a:solidFill>
                <a:latin typeface="Arial"/>
                <a:cs typeface="Arial"/>
              </a:rPr>
              <a:t>forward.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11527" marR="263957">
              <a:spcBef>
                <a:spcPts val="1293"/>
              </a:spcBef>
            </a:pPr>
            <a:r>
              <a:rPr sz="1452" spc="-5" dirty="0">
                <a:latin typeface="Arial"/>
                <a:cs typeface="Arial"/>
              </a:rPr>
              <a:t>Super-resolution mapping considers the spatial distribution within and between pixels in  order to produce maps at sub-pixel</a:t>
            </a:r>
            <a:r>
              <a:rPr sz="1452" spc="-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scale.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634">
              <a:latin typeface="Times New Roman"/>
              <a:cs typeface="Times New Roman"/>
            </a:endParaRPr>
          </a:p>
          <a:p>
            <a:pPr marL="11527"/>
            <a:r>
              <a:rPr sz="1452" spc="-5" dirty="0">
                <a:latin typeface="Arial"/>
                <a:cs typeface="Arial"/>
              </a:rPr>
              <a:t>Several approaches of super-resolution mapping have been</a:t>
            </a:r>
            <a:r>
              <a:rPr sz="1452" spc="5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developed:</a:t>
            </a:r>
            <a:endParaRPr sz="1452">
              <a:latin typeface="Arial"/>
              <a:cs typeface="Arial"/>
            </a:endParaRPr>
          </a:p>
          <a:p>
            <a:pPr marL="2023481">
              <a:spcBef>
                <a:spcPts val="1153"/>
              </a:spcBef>
            </a:pPr>
            <a:r>
              <a:rPr sz="1452" spc="-5" dirty="0">
                <a:latin typeface="Arial"/>
                <a:cs typeface="Arial"/>
              </a:rPr>
              <a:t>Hopfield neural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networks</a:t>
            </a:r>
            <a:endParaRPr sz="1452">
              <a:latin typeface="Arial"/>
              <a:cs typeface="Arial"/>
            </a:endParaRPr>
          </a:p>
          <a:p>
            <a:pPr marL="2023481" marR="1458105">
              <a:lnSpc>
                <a:spcPts val="2496"/>
              </a:lnSpc>
              <a:spcBef>
                <a:spcPts val="195"/>
              </a:spcBef>
            </a:pPr>
            <a:r>
              <a:rPr sz="1452" spc="-5" dirty="0">
                <a:latin typeface="Arial"/>
                <a:cs typeface="Arial"/>
              </a:rPr>
              <a:t>Pixel-swapping solution (based on geostatistics)  Linear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optimization</a:t>
            </a:r>
            <a:endParaRPr sz="1452">
              <a:latin typeface="Arial"/>
              <a:cs typeface="Arial"/>
            </a:endParaRPr>
          </a:p>
          <a:p>
            <a:pPr marL="2023481">
              <a:spcBef>
                <a:spcPts val="545"/>
              </a:spcBef>
            </a:pPr>
            <a:r>
              <a:rPr sz="1452" spc="-5" dirty="0">
                <a:latin typeface="Arial"/>
                <a:cs typeface="Arial"/>
              </a:rPr>
              <a:t>Markov random</a:t>
            </a:r>
            <a:r>
              <a:rPr sz="1452" spc="-5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fields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3291" y="4787691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103631" y="51053"/>
                </a:moveTo>
                <a:lnTo>
                  <a:pt x="99607" y="31182"/>
                </a:lnTo>
                <a:lnTo>
                  <a:pt x="88582" y="14954"/>
                </a:lnTo>
                <a:lnTo>
                  <a:pt x="72128" y="4012"/>
                </a:lnTo>
                <a:lnTo>
                  <a:pt x="51816" y="0"/>
                </a:ln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6" y="102870"/>
                </a:lnTo>
                <a:lnTo>
                  <a:pt x="72128" y="98845"/>
                </a:lnTo>
                <a:lnTo>
                  <a:pt x="88582" y="87820"/>
                </a:lnTo>
                <a:lnTo>
                  <a:pt x="99607" y="71366"/>
                </a:lnTo>
                <a:lnTo>
                  <a:pt x="103631" y="51053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943291" y="4787691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51816" y="0"/>
                </a:move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6" y="102870"/>
                </a:lnTo>
                <a:lnTo>
                  <a:pt x="72128" y="98845"/>
                </a:lnTo>
                <a:lnTo>
                  <a:pt x="88582" y="87820"/>
                </a:lnTo>
                <a:lnTo>
                  <a:pt x="99607" y="71366"/>
                </a:lnTo>
                <a:lnTo>
                  <a:pt x="103631" y="51053"/>
                </a:lnTo>
                <a:lnTo>
                  <a:pt x="99607" y="31182"/>
                </a:lnTo>
                <a:lnTo>
                  <a:pt x="88582" y="14954"/>
                </a:lnTo>
                <a:lnTo>
                  <a:pt x="72128" y="4012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943291" y="5432918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103631" y="51815"/>
                </a:move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3943291" y="5432918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51816" y="0"/>
                </a:move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6" y="102869"/>
                </a:lnTo>
                <a:lnTo>
                  <a:pt x="72128" y="98857"/>
                </a:lnTo>
                <a:lnTo>
                  <a:pt x="88582" y="87915"/>
                </a:lnTo>
                <a:lnTo>
                  <a:pt x="99607" y="71687"/>
                </a:lnTo>
                <a:lnTo>
                  <a:pt x="103631" y="51815"/>
                </a:lnTo>
                <a:lnTo>
                  <a:pt x="99607" y="31503"/>
                </a:lnTo>
                <a:lnTo>
                  <a:pt x="88582" y="15049"/>
                </a:lnTo>
                <a:lnTo>
                  <a:pt x="72128" y="4024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3943291" y="5757262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103631" y="51053"/>
                </a:moveTo>
                <a:lnTo>
                  <a:pt x="99607" y="31182"/>
                </a:lnTo>
                <a:lnTo>
                  <a:pt x="88582" y="14954"/>
                </a:lnTo>
                <a:lnTo>
                  <a:pt x="72128" y="4012"/>
                </a:lnTo>
                <a:lnTo>
                  <a:pt x="51816" y="0"/>
                </a:ln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6" y="102870"/>
                </a:lnTo>
                <a:lnTo>
                  <a:pt x="72128" y="98845"/>
                </a:lnTo>
                <a:lnTo>
                  <a:pt x="88582" y="87820"/>
                </a:lnTo>
                <a:lnTo>
                  <a:pt x="99607" y="71366"/>
                </a:lnTo>
                <a:lnTo>
                  <a:pt x="103631" y="51053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3943291" y="5757262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39" h="102870">
                <a:moveTo>
                  <a:pt x="51816" y="0"/>
                </a:move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6" y="102870"/>
                </a:lnTo>
                <a:lnTo>
                  <a:pt x="72128" y="98845"/>
                </a:lnTo>
                <a:lnTo>
                  <a:pt x="88582" y="87820"/>
                </a:lnTo>
                <a:lnTo>
                  <a:pt x="99607" y="71366"/>
                </a:lnTo>
                <a:lnTo>
                  <a:pt x="103631" y="51053"/>
                </a:lnTo>
                <a:lnTo>
                  <a:pt x="99607" y="31182"/>
                </a:lnTo>
                <a:lnTo>
                  <a:pt x="88582" y="14954"/>
                </a:lnTo>
                <a:lnTo>
                  <a:pt x="72128" y="4012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3943291" y="5111342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1" y="51816"/>
                </a:move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2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1" y="5181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3943291" y="5111342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51816" y="0"/>
                </a:move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6" y="103632"/>
                </a:lnTo>
                <a:lnTo>
                  <a:pt x="72128" y="99500"/>
                </a:lnTo>
                <a:lnTo>
                  <a:pt x="88582" y="88296"/>
                </a:lnTo>
                <a:lnTo>
                  <a:pt x="99607" y="71806"/>
                </a:lnTo>
                <a:lnTo>
                  <a:pt x="103631" y="51816"/>
                </a:lnTo>
                <a:lnTo>
                  <a:pt x="99607" y="31825"/>
                </a:lnTo>
                <a:lnTo>
                  <a:pt x="88582" y="15335"/>
                </a:lnTo>
                <a:lnTo>
                  <a:pt x="72128" y="4131"/>
                </a:lnTo>
                <a:lnTo>
                  <a:pt x="51816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88067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2793453"/>
            <a:ext cx="463865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Pixel-swapping solution </a:t>
            </a:r>
            <a:r>
              <a:rPr sz="1452" dirty="0">
                <a:latin typeface="Arial"/>
                <a:cs typeface="Arial"/>
              </a:rPr>
              <a:t>– </a:t>
            </a:r>
            <a:r>
              <a:rPr sz="1452" spc="-5" dirty="0">
                <a:latin typeface="Arial"/>
                <a:cs typeface="Arial"/>
              </a:rPr>
              <a:t>this technique allows sub-pixel  classes to be swapped within the same pixel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only.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4836" y="5925772"/>
            <a:ext cx="1765215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Atikson</a:t>
            </a:r>
            <a:r>
              <a:rPr sz="1271" b="1" spc="-23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(2004)</a:t>
            </a:r>
            <a:endParaRPr sz="127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08298" y="1485476"/>
            <a:ext cx="2095436" cy="4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2018896" y="4467727"/>
            <a:ext cx="4685916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Swaps are made between the </a:t>
            </a:r>
            <a:r>
              <a:rPr sz="1452" dirty="0">
                <a:latin typeface="Arial"/>
                <a:cs typeface="Arial"/>
              </a:rPr>
              <a:t>most and least attractive  </a:t>
            </a:r>
            <a:r>
              <a:rPr sz="1452" spc="-5" dirty="0">
                <a:latin typeface="Arial"/>
                <a:cs typeface="Arial"/>
              </a:rPr>
              <a:t>locations if they result in an increase in spatial correlation  between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sub-pixels.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11144" y="1179806"/>
            <a:ext cx="3463578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latin typeface="Arial"/>
                <a:cs typeface="Arial"/>
              </a:rPr>
              <a:t>Super-resolution</a:t>
            </a:r>
            <a:r>
              <a:rPr sz="2178" b="1" spc="-91" dirty="0">
                <a:latin typeface="Arial"/>
                <a:cs typeface="Arial"/>
              </a:rPr>
              <a:t> </a:t>
            </a:r>
            <a:r>
              <a:rPr sz="2178" b="1" spc="-5" dirty="0">
                <a:latin typeface="Arial"/>
                <a:cs typeface="Arial"/>
              </a:rPr>
              <a:t>mapping</a:t>
            </a:r>
            <a:endParaRPr sz="217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8896" y="1182342"/>
            <a:ext cx="2581259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Sub-pixel</a:t>
            </a:r>
            <a:r>
              <a:rPr sz="1815" b="1" spc="-5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classification</a:t>
            </a:r>
            <a:endParaRPr sz="18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268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6887" y="5110179"/>
            <a:ext cx="7574920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algn="just"/>
            <a:r>
              <a:rPr sz="1452" i="1" spc="-5" dirty="0">
                <a:latin typeface="Arial"/>
                <a:cs typeface="Arial"/>
              </a:rPr>
              <a:t>In the multiple classifiers approach the classifiers should be independent. To be independent  the classifiers must use an independent feature set or be trained on separate sets of training  data.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96" y="1182342"/>
            <a:ext cx="7690181" cy="335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Multiple classifiers</a:t>
            </a:r>
            <a:r>
              <a:rPr sz="1815" b="1" spc="23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approach</a:t>
            </a:r>
            <a:endParaRPr sz="181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5">
              <a:latin typeface="Times New Roman"/>
              <a:cs typeface="Times New Roman"/>
            </a:endParaRPr>
          </a:p>
          <a:p>
            <a:pPr marL="11527">
              <a:spcBef>
                <a:spcPts val="1370"/>
              </a:spcBef>
            </a:pPr>
            <a:r>
              <a:rPr sz="1634" b="1" spc="-5" dirty="0">
                <a:solidFill>
                  <a:srgbClr val="B74633"/>
                </a:solidFill>
                <a:latin typeface="Arial"/>
                <a:cs typeface="Arial"/>
              </a:rPr>
              <a:t>Rationale</a:t>
            </a:r>
            <a:endParaRPr sz="1634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498">
              <a:latin typeface="Times New Roman"/>
              <a:cs typeface="Times New Roman"/>
            </a:endParaRPr>
          </a:p>
          <a:p>
            <a:pPr marL="708305">
              <a:spcBef>
                <a:spcPts val="5"/>
              </a:spcBef>
            </a:pPr>
            <a:r>
              <a:rPr sz="1452" spc="-5" dirty="0">
                <a:latin typeface="Arial"/>
                <a:cs typeface="Arial"/>
              </a:rPr>
              <a:t>Different classifiers originate different classes for the same spatial</a:t>
            </a:r>
            <a:r>
              <a:rPr sz="1452" spc="2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unit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1271">
              <a:latin typeface="Times New Roman"/>
              <a:cs typeface="Times New Roman"/>
            </a:endParaRPr>
          </a:p>
          <a:p>
            <a:pPr marL="708305"/>
            <a:r>
              <a:rPr sz="1452" spc="-5" dirty="0">
                <a:latin typeface="Arial"/>
                <a:cs typeface="Arial"/>
              </a:rPr>
              <a:t>There </a:t>
            </a:r>
            <a:r>
              <a:rPr sz="1452" dirty="0">
                <a:latin typeface="Arial"/>
                <a:cs typeface="Arial"/>
              </a:rPr>
              <a:t>are </a:t>
            </a:r>
            <a:r>
              <a:rPr sz="1452" spc="-5" dirty="0">
                <a:latin typeface="Arial"/>
                <a:cs typeface="Arial"/>
              </a:rPr>
              <a:t>several studies on the comparison of different</a:t>
            </a:r>
            <a:r>
              <a:rPr sz="1452" spc="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classifiers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087">
              <a:latin typeface="Times New Roman"/>
              <a:cs typeface="Times New Roman"/>
            </a:endParaRPr>
          </a:p>
          <a:p>
            <a:pPr marL="708305" marR="4611"/>
            <a:r>
              <a:rPr sz="1452" spc="-5" dirty="0">
                <a:latin typeface="Arial"/>
                <a:cs typeface="Arial"/>
              </a:rPr>
              <a:t>There is not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single classifier that performs </a:t>
            </a:r>
            <a:r>
              <a:rPr sz="1452" dirty="0">
                <a:latin typeface="Arial"/>
                <a:cs typeface="Arial"/>
              </a:rPr>
              <a:t>best for all classes. In fact it appears that  </a:t>
            </a:r>
            <a:r>
              <a:rPr sz="1452" spc="-5" dirty="0">
                <a:latin typeface="Arial"/>
                <a:cs typeface="Arial"/>
              </a:rPr>
              <a:t>many of the methods </a:t>
            </a:r>
            <a:r>
              <a:rPr sz="1452" dirty="0">
                <a:latin typeface="Arial"/>
                <a:cs typeface="Arial"/>
              </a:rPr>
              <a:t>are</a:t>
            </a:r>
            <a:r>
              <a:rPr sz="1452" spc="-1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complementary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36"/>
              </a:spcBef>
            </a:pPr>
            <a:endParaRPr sz="1815">
              <a:latin typeface="Times New Roman"/>
              <a:cs typeface="Times New Roman"/>
            </a:endParaRPr>
          </a:p>
          <a:p>
            <a:pPr marL="708305"/>
            <a:r>
              <a:rPr sz="1452" spc="-5" dirty="0">
                <a:latin typeface="Arial"/>
                <a:cs typeface="Arial"/>
              </a:rPr>
              <a:t>Combination of decision rules can bring advantages over the single use of </a:t>
            </a:r>
            <a:r>
              <a:rPr sz="1452" dirty="0">
                <a:latin typeface="Arial"/>
                <a:cs typeface="Arial"/>
              </a:rPr>
              <a:t>a</a:t>
            </a:r>
            <a:r>
              <a:rPr sz="1452" spc="36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classifier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6015" y="2420471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69">
                <a:moveTo>
                  <a:pt x="103632" y="51054"/>
                </a:moveTo>
                <a:lnTo>
                  <a:pt x="99500" y="31182"/>
                </a:lnTo>
                <a:lnTo>
                  <a:pt x="88296" y="14954"/>
                </a:lnTo>
                <a:lnTo>
                  <a:pt x="71806" y="4012"/>
                </a:lnTo>
                <a:lnTo>
                  <a:pt x="51815" y="0"/>
                </a:ln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4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5" y="102869"/>
                </a:lnTo>
                <a:lnTo>
                  <a:pt x="71806" y="98845"/>
                </a:lnTo>
                <a:lnTo>
                  <a:pt x="88296" y="87820"/>
                </a:lnTo>
                <a:lnTo>
                  <a:pt x="99500" y="71366"/>
                </a:lnTo>
                <a:lnTo>
                  <a:pt x="103632" y="51054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2556015" y="2420471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69">
                <a:moveTo>
                  <a:pt x="51815" y="0"/>
                </a:move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4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5" y="102869"/>
                </a:lnTo>
                <a:lnTo>
                  <a:pt x="71806" y="98845"/>
                </a:lnTo>
                <a:lnTo>
                  <a:pt x="88296" y="87820"/>
                </a:lnTo>
                <a:lnTo>
                  <a:pt x="99500" y="71366"/>
                </a:lnTo>
                <a:lnTo>
                  <a:pt x="103632" y="51054"/>
                </a:lnTo>
                <a:lnTo>
                  <a:pt x="99500" y="31182"/>
                </a:lnTo>
                <a:lnTo>
                  <a:pt x="88296" y="14954"/>
                </a:lnTo>
                <a:lnTo>
                  <a:pt x="71806" y="4012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2556015" y="3607192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32" y="51816"/>
                </a:moveTo>
                <a:lnTo>
                  <a:pt x="99500" y="31825"/>
                </a:lnTo>
                <a:lnTo>
                  <a:pt x="88296" y="15335"/>
                </a:lnTo>
                <a:lnTo>
                  <a:pt x="71806" y="4131"/>
                </a:lnTo>
                <a:lnTo>
                  <a:pt x="51815" y="0"/>
                </a:ln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5" y="103632"/>
                </a:lnTo>
                <a:lnTo>
                  <a:pt x="71806" y="99500"/>
                </a:lnTo>
                <a:lnTo>
                  <a:pt x="88296" y="88296"/>
                </a:lnTo>
                <a:lnTo>
                  <a:pt x="99500" y="71806"/>
                </a:lnTo>
                <a:lnTo>
                  <a:pt x="103632" y="5181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2556015" y="3607192"/>
            <a:ext cx="94513" cy="94513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51815" y="0"/>
                </a:moveTo>
                <a:lnTo>
                  <a:pt x="31825" y="4131"/>
                </a:lnTo>
                <a:lnTo>
                  <a:pt x="15335" y="15335"/>
                </a:lnTo>
                <a:lnTo>
                  <a:pt x="4131" y="31825"/>
                </a:lnTo>
                <a:lnTo>
                  <a:pt x="0" y="51816"/>
                </a:lnTo>
                <a:lnTo>
                  <a:pt x="4131" y="71806"/>
                </a:lnTo>
                <a:lnTo>
                  <a:pt x="15335" y="88296"/>
                </a:lnTo>
                <a:lnTo>
                  <a:pt x="31825" y="99500"/>
                </a:lnTo>
                <a:lnTo>
                  <a:pt x="51815" y="103632"/>
                </a:lnTo>
                <a:lnTo>
                  <a:pt x="71806" y="99500"/>
                </a:lnTo>
                <a:lnTo>
                  <a:pt x="88296" y="88296"/>
                </a:lnTo>
                <a:lnTo>
                  <a:pt x="99500" y="71806"/>
                </a:lnTo>
                <a:lnTo>
                  <a:pt x="103632" y="51816"/>
                </a:lnTo>
                <a:lnTo>
                  <a:pt x="99500" y="31825"/>
                </a:lnTo>
                <a:lnTo>
                  <a:pt x="88296" y="15335"/>
                </a:lnTo>
                <a:lnTo>
                  <a:pt x="71806" y="4131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556015" y="4290456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103632" y="51815"/>
                </a:moveTo>
                <a:lnTo>
                  <a:pt x="99500" y="31503"/>
                </a:lnTo>
                <a:lnTo>
                  <a:pt x="88296" y="15049"/>
                </a:lnTo>
                <a:lnTo>
                  <a:pt x="71806" y="4024"/>
                </a:lnTo>
                <a:lnTo>
                  <a:pt x="51815" y="0"/>
                </a:ln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5" y="102869"/>
                </a:lnTo>
                <a:lnTo>
                  <a:pt x="71806" y="98857"/>
                </a:lnTo>
                <a:lnTo>
                  <a:pt x="88296" y="87915"/>
                </a:lnTo>
                <a:lnTo>
                  <a:pt x="99500" y="71687"/>
                </a:lnTo>
                <a:lnTo>
                  <a:pt x="103632" y="5181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2556015" y="4290456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51815" y="0"/>
                </a:moveTo>
                <a:lnTo>
                  <a:pt x="31825" y="4024"/>
                </a:lnTo>
                <a:lnTo>
                  <a:pt x="15335" y="15049"/>
                </a:lnTo>
                <a:lnTo>
                  <a:pt x="4131" y="31503"/>
                </a:lnTo>
                <a:lnTo>
                  <a:pt x="0" y="51815"/>
                </a:lnTo>
                <a:lnTo>
                  <a:pt x="4131" y="71687"/>
                </a:lnTo>
                <a:lnTo>
                  <a:pt x="15335" y="87915"/>
                </a:lnTo>
                <a:lnTo>
                  <a:pt x="31825" y="98857"/>
                </a:lnTo>
                <a:lnTo>
                  <a:pt x="51815" y="102869"/>
                </a:lnTo>
                <a:lnTo>
                  <a:pt x="71806" y="98857"/>
                </a:lnTo>
                <a:lnTo>
                  <a:pt x="88296" y="87915"/>
                </a:lnTo>
                <a:lnTo>
                  <a:pt x="99500" y="71687"/>
                </a:lnTo>
                <a:lnTo>
                  <a:pt x="103632" y="51815"/>
                </a:lnTo>
                <a:lnTo>
                  <a:pt x="99500" y="31503"/>
                </a:lnTo>
                <a:lnTo>
                  <a:pt x="88296" y="15049"/>
                </a:lnTo>
                <a:lnTo>
                  <a:pt x="71806" y="4024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556015" y="3076072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103632" y="51053"/>
                </a:moveTo>
                <a:lnTo>
                  <a:pt x="99500" y="31182"/>
                </a:lnTo>
                <a:lnTo>
                  <a:pt x="88296" y="14954"/>
                </a:lnTo>
                <a:lnTo>
                  <a:pt x="71806" y="4012"/>
                </a:lnTo>
                <a:lnTo>
                  <a:pt x="51815" y="0"/>
                </a:ln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5" y="102870"/>
                </a:lnTo>
                <a:lnTo>
                  <a:pt x="71806" y="98845"/>
                </a:lnTo>
                <a:lnTo>
                  <a:pt x="88296" y="87820"/>
                </a:lnTo>
                <a:lnTo>
                  <a:pt x="99500" y="71366"/>
                </a:lnTo>
                <a:lnTo>
                  <a:pt x="103632" y="51053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2556015" y="3076072"/>
            <a:ext cx="94513" cy="93361"/>
          </a:xfrm>
          <a:custGeom>
            <a:avLst/>
            <a:gdLst/>
            <a:ahLst/>
            <a:cxnLst/>
            <a:rect l="l" t="t" r="r" b="b"/>
            <a:pathLst>
              <a:path w="104140" h="102870">
                <a:moveTo>
                  <a:pt x="51815" y="0"/>
                </a:moveTo>
                <a:lnTo>
                  <a:pt x="31825" y="4012"/>
                </a:lnTo>
                <a:lnTo>
                  <a:pt x="15335" y="14954"/>
                </a:lnTo>
                <a:lnTo>
                  <a:pt x="4131" y="31182"/>
                </a:lnTo>
                <a:lnTo>
                  <a:pt x="0" y="51053"/>
                </a:lnTo>
                <a:lnTo>
                  <a:pt x="4131" y="71366"/>
                </a:lnTo>
                <a:lnTo>
                  <a:pt x="15335" y="87820"/>
                </a:lnTo>
                <a:lnTo>
                  <a:pt x="31825" y="98845"/>
                </a:lnTo>
                <a:lnTo>
                  <a:pt x="51815" y="102870"/>
                </a:lnTo>
                <a:lnTo>
                  <a:pt x="71806" y="98845"/>
                </a:lnTo>
                <a:lnTo>
                  <a:pt x="88296" y="87820"/>
                </a:lnTo>
                <a:lnTo>
                  <a:pt x="99500" y="71366"/>
                </a:lnTo>
                <a:lnTo>
                  <a:pt x="103632" y="51053"/>
                </a:lnTo>
                <a:lnTo>
                  <a:pt x="99500" y="31182"/>
                </a:lnTo>
                <a:lnTo>
                  <a:pt x="88296" y="14954"/>
                </a:lnTo>
                <a:lnTo>
                  <a:pt x="71806" y="4012"/>
                </a:lnTo>
                <a:lnTo>
                  <a:pt x="51815" y="0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61075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0041" y="2430152"/>
            <a:ext cx="2598893" cy="1949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2083672" y="2430152"/>
            <a:ext cx="2598893" cy="1949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7673570" y="2455049"/>
            <a:ext cx="2571922" cy="1930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 txBox="1"/>
          <p:nvPr/>
        </p:nvSpPr>
        <p:spPr>
          <a:xfrm>
            <a:off x="7688324" y="4482020"/>
            <a:ext cx="1233287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Decision</a:t>
            </a:r>
            <a:r>
              <a:rPr sz="1634" spc="-95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tree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9472" y="4482020"/>
            <a:ext cx="2339212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Artificial Neural</a:t>
            </a:r>
            <a:r>
              <a:rPr sz="1634" spc="-54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Networks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8204" y="4482020"/>
            <a:ext cx="1844168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Maximum</a:t>
            </a:r>
            <a:r>
              <a:rPr sz="1634" spc="-23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likelihood</a:t>
            </a:r>
            <a:endParaRPr sz="163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8895" y="1182342"/>
            <a:ext cx="5481790" cy="810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Multiple classifiers</a:t>
            </a:r>
            <a:r>
              <a:rPr sz="1815" b="1" spc="23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approach</a:t>
            </a:r>
            <a:endParaRPr sz="181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5">
              <a:latin typeface="Times New Roman"/>
              <a:cs typeface="Times New Roman"/>
            </a:endParaRPr>
          </a:p>
          <a:p>
            <a:pPr marL="191340"/>
            <a:r>
              <a:rPr sz="1634" spc="-5" dirty="0">
                <a:latin typeface="Arial"/>
                <a:cs typeface="Arial"/>
              </a:rPr>
              <a:t>How </a:t>
            </a:r>
            <a:r>
              <a:rPr sz="1634" dirty="0">
                <a:latin typeface="Arial"/>
                <a:cs typeface="Arial"/>
              </a:rPr>
              <a:t>different the results from different </a:t>
            </a:r>
            <a:r>
              <a:rPr sz="1634" spc="-5" dirty="0">
                <a:latin typeface="Arial"/>
                <a:cs typeface="Arial"/>
              </a:rPr>
              <a:t>classifiers can</a:t>
            </a:r>
            <a:r>
              <a:rPr sz="1634" spc="-32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be?</a:t>
            </a:r>
            <a:endParaRPr sz="163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6028" y="5885663"/>
            <a:ext cx="2622753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</a:t>
            </a:r>
            <a:r>
              <a:rPr sz="1271" b="1" spc="-5" dirty="0">
                <a:latin typeface="Arial"/>
                <a:cs typeface="Arial"/>
              </a:rPr>
              <a:t>Gahegan and West</a:t>
            </a:r>
            <a:r>
              <a:rPr sz="1271" b="1" spc="-41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(1998)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824391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2585" y="2089211"/>
            <a:ext cx="1675888" cy="286976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5154" rIns="0" bIns="0" rtlCol="0">
            <a:spAutoFit/>
          </a:bodyPr>
          <a:lstStyle/>
          <a:p>
            <a:pPr marL="83567">
              <a:spcBef>
                <a:spcPts val="277"/>
              </a:spcBef>
            </a:pPr>
            <a:r>
              <a:rPr sz="1634" b="1" dirty="0">
                <a:solidFill>
                  <a:srgbClr val="FFFFFF"/>
                </a:solidFill>
                <a:latin typeface="Arial"/>
                <a:cs typeface="Arial"/>
              </a:rPr>
              <a:t>Voting</a:t>
            </a:r>
            <a:r>
              <a:rPr sz="1634" b="1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FFFFFF"/>
                </a:solidFill>
                <a:latin typeface="Arial"/>
                <a:cs typeface="Arial"/>
              </a:rPr>
              <a:t>rules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5862" y="2203089"/>
            <a:ext cx="4787921" cy="977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-576"/>
            <a:r>
              <a:rPr sz="1271" b="1" spc="-5" dirty="0">
                <a:latin typeface="Arial"/>
                <a:cs typeface="Arial"/>
              </a:rPr>
              <a:t>The label </a:t>
            </a:r>
            <a:r>
              <a:rPr sz="1271" b="1" spc="-9" dirty="0">
                <a:latin typeface="Arial"/>
                <a:cs typeface="Arial"/>
              </a:rPr>
              <a:t>outputs </a:t>
            </a:r>
            <a:r>
              <a:rPr sz="1271" b="1" spc="-5" dirty="0">
                <a:latin typeface="Arial"/>
                <a:cs typeface="Arial"/>
              </a:rPr>
              <a:t>from </a:t>
            </a:r>
            <a:r>
              <a:rPr sz="1271" b="1" spc="-9" dirty="0">
                <a:latin typeface="Arial"/>
                <a:cs typeface="Arial"/>
              </a:rPr>
              <a:t>different </a:t>
            </a:r>
            <a:r>
              <a:rPr sz="1271" b="1" spc="-5" dirty="0">
                <a:latin typeface="Arial"/>
                <a:cs typeface="Arial"/>
              </a:rPr>
              <a:t>classifiers are </a:t>
            </a:r>
            <a:r>
              <a:rPr sz="1271" b="1" spc="-9" dirty="0">
                <a:latin typeface="Arial"/>
                <a:cs typeface="Arial"/>
              </a:rPr>
              <a:t>collected and  </a:t>
            </a:r>
            <a:r>
              <a:rPr sz="1271" b="1" spc="-5" dirty="0">
                <a:latin typeface="Arial"/>
                <a:cs typeface="Arial"/>
              </a:rPr>
              <a:t>the majority label is selected (i.e. majority vote rule). There are  </a:t>
            </a:r>
            <a:r>
              <a:rPr sz="1271" b="1" spc="-9" dirty="0">
                <a:latin typeface="Arial"/>
                <a:cs typeface="Arial"/>
              </a:rPr>
              <a:t>some variants, </a:t>
            </a:r>
            <a:r>
              <a:rPr sz="1271" b="1" spc="-5" dirty="0">
                <a:latin typeface="Arial"/>
                <a:cs typeface="Arial"/>
              </a:rPr>
              <a:t>such as the </a:t>
            </a:r>
            <a:r>
              <a:rPr sz="1271" b="1" spc="-9" dirty="0">
                <a:latin typeface="Arial"/>
                <a:cs typeface="Arial"/>
              </a:rPr>
              <a:t>comparative majority </a:t>
            </a:r>
            <a:r>
              <a:rPr sz="1271" b="1" spc="-5" dirty="0">
                <a:latin typeface="Arial"/>
                <a:cs typeface="Arial"/>
              </a:rPr>
              <a:t>voting </a:t>
            </a:r>
            <a:r>
              <a:rPr sz="1271" b="1" spc="-9" dirty="0">
                <a:latin typeface="Arial"/>
                <a:cs typeface="Arial"/>
              </a:rPr>
              <a:t>(it  requires </a:t>
            </a:r>
            <a:r>
              <a:rPr sz="1271" b="1" spc="-5" dirty="0">
                <a:latin typeface="Arial"/>
                <a:cs typeface="Arial"/>
              </a:rPr>
              <a:t>that the </a:t>
            </a:r>
            <a:r>
              <a:rPr sz="1271" b="1" spc="-9" dirty="0">
                <a:latin typeface="Arial"/>
                <a:cs typeface="Arial"/>
              </a:rPr>
              <a:t>majority </a:t>
            </a:r>
            <a:r>
              <a:rPr sz="1271" b="1" spc="-5" dirty="0">
                <a:latin typeface="Arial"/>
                <a:cs typeface="Arial"/>
              </a:rPr>
              <a:t>label </a:t>
            </a:r>
            <a:r>
              <a:rPr sz="1271" b="1" spc="-9" dirty="0">
                <a:latin typeface="Arial"/>
                <a:cs typeface="Arial"/>
              </a:rPr>
              <a:t>should exceed </a:t>
            </a:r>
            <a:r>
              <a:rPr sz="1271" b="1" spc="-5" dirty="0">
                <a:latin typeface="Arial"/>
                <a:cs typeface="Arial"/>
              </a:rPr>
              <a:t>the 2nd </a:t>
            </a:r>
            <a:r>
              <a:rPr sz="1271" b="1" spc="-9" dirty="0">
                <a:latin typeface="Arial"/>
                <a:cs typeface="Arial"/>
              </a:rPr>
              <a:t>more  </a:t>
            </a:r>
            <a:r>
              <a:rPr sz="1271" b="1" spc="-5" dirty="0">
                <a:latin typeface="Arial"/>
                <a:cs typeface="Arial"/>
              </a:rPr>
              <a:t>voted by a </a:t>
            </a:r>
            <a:r>
              <a:rPr sz="1271" b="1" spc="-9" dirty="0">
                <a:latin typeface="Arial"/>
                <a:cs typeface="Arial"/>
              </a:rPr>
              <a:t>specific</a:t>
            </a:r>
            <a:r>
              <a:rPr sz="1271" b="1" spc="-32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number).</a:t>
            </a:r>
            <a:endParaRPr sz="127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5186" y="3398340"/>
            <a:ext cx="2198594" cy="287559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5731" rIns="0" bIns="0" rtlCol="0">
            <a:spAutoFit/>
          </a:bodyPr>
          <a:lstStyle/>
          <a:p>
            <a:pPr marL="83567">
              <a:spcBef>
                <a:spcPts val="281"/>
              </a:spcBef>
            </a:pP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Bayesian</a:t>
            </a:r>
            <a:r>
              <a:rPr sz="1634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formalism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5862" y="3424390"/>
            <a:ext cx="4835754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b="1" spc="-5" dirty="0">
                <a:latin typeface="Arial"/>
                <a:cs typeface="Arial"/>
              </a:rPr>
              <a:t>It is used with </a:t>
            </a:r>
            <a:r>
              <a:rPr sz="1271" b="1" spc="-9" dirty="0">
                <a:latin typeface="Arial"/>
                <a:cs typeface="Arial"/>
              </a:rPr>
              <a:t>multiple classifiers </a:t>
            </a:r>
            <a:r>
              <a:rPr sz="1271" b="1" spc="-5" dirty="0">
                <a:latin typeface="Arial"/>
                <a:cs typeface="Arial"/>
              </a:rPr>
              <a:t>that output a </a:t>
            </a:r>
            <a:r>
              <a:rPr sz="1271" b="1" spc="-9" dirty="0">
                <a:latin typeface="Arial"/>
                <a:cs typeface="Arial"/>
              </a:rPr>
              <a:t>probability. The  probabilities </a:t>
            </a:r>
            <a:r>
              <a:rPr sz="1271" b="1" spc="-5" dirty="0">
                <a:latin typeface="Arial"/>
                <a:cs typeface="Arial"/>
              </a:rPr>
              <a:t>for a </a:t>
            </a:r>
            <a:r>
              <a:rPr sz="1271" b="1" spc="-9" dirty="0">
                <a:latin typeface="Arial"/>
                <a:cs typeface="Arial"/>
              </a:rPr>
              <a:t>spatial </a:t>
            </a:r>
            <a:r>
              <a:rPr sz="1271" b="1" spc="-5" dirty="0">
                <a:latin typeface="Arial"/>
                <a:cs typeface="Arial"/>
              </a:rPr>
              <a:t>unit for each class resulting from  </a:t>
            </a:r>
            <a:r>
              <a:rPr sz="1271" b="1" spc="-9" dirty="0">
                <a:latin typeface="Arial"/>
                <a:cs typeface="Arial"/>
              </a:rPr>
              <a:t>different classifiers </a:t>
            </a:r>
            <a:r>
              <a:rPr sz="1271" b="1" spc="-5" dirty="0">
                <a:latin typeface="Arial"/>
                <a:cs typeface="Arial"/>
              </a:rPr>
              <a:t>are </a:t>
            </a:r>
            <a:r>
              <a:rPr sz="1271" b="1" spc="-9" dirty="0">
                <a:latin typeface="Arial"/>
                <a:cs typeface="Arial"/>
              </a:rPr>
              <a:t>accumulated </a:t>
            </a:r>
            <a:r>
              <a:rPr sz="1271" b="1" spc="-5" dirty="0">
                <a:latin typeface="Arial"/>
                <a:cs typeface="Arial"/>
              </a:rPr>
              <a:t>and the final label is </a:t>
            </a:r>
            <a:r>
              <a:rPr sz="1271" b="1" spc="-9" dirty="0">
                <a:latin typeface="Arial"/>
                <a:cs typeface="Arial"/>
              </a:rPr>
              <a:t>the  </a:t>
            </a:r>
            <a:r>
              <a:rPr sz="1271" b="1" spc="-5" dirty="0">
                <a:latin typeface="Arial"/>
                <a:cs typeface="Arial"/>
              </a:rPr>
              <a:t>one that has the greatest </a:t>
            </a:r>
            <a:r>
              <a:rPr sz="1271" b="1" spc="-9" dirty="0">
                <a:latin typeface="Arial"/>
                <a:cs typeface="Arial"/>
              </a:rPr>
              <a:t>accumulated</a:t>
            </a:r>
            <a:r>
              <a:rPr sz="1271" b="1" spc="-23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probability.</a:t>
            </a:r>
            <a:endParaRPr sz="127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6942" y="4540802"/>
            <a:ext cx="2237206" cy="287559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5731" rIns="0" bIns="0" rtlCol="0">
            <a:spAutoFit/>
          </a:bodyPr>
          <a:lstStyle/>
          <a:p>
            <a:pPr marL="82415">
              <a:spcBef>
                <a:spcPts val="281"/>
              </a:spcBef>
            </a:pP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Evidential</a:t>
            </a:r>
            <a:r>
              <a:rPr sz="1634" b="1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FFFFFF"/>
                </a:solidFill>
                <a:latin typeface="Arial"/>
                <a:cs typeface="Arial"/>
              </a:rPr>
              <a:t>reasoning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5862" y="4570310"/>
            <a:ext cx="4618488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b="1" spc="-5" dirty="0">
                <a:latin typeface="Arial"/>
                <a:cs typeface="Arial"/>
              </a:rPr>
              <a:t>It </a:t>
            </a:r>
            <a:r>
              <a:rPr sz="1271" b="1" spc="-9" dirty="0">
                <a:latin typeface="Arial"/>
                <a:cs typeface="Arial"/>
              </a:rPr>
              <a:t>associates </a:t>
            </a:r>
            <a:r>
              <a:rPr sz="1271" b="1" spc="-5" dirty="0">
                <a:latin typeface="Arial"/>
                <a:cs typeface="Arial"/>
              </a:rPr>
              <a:t>a </a:t>
            </a:r>
            <a:r>
              <a:rPr sz="1271" b="1" spc="-9" dirty="0">
                <a:latin typeface="Arial"/>
                <a:cs typeface="Arial"/>
              </a:rPr>
              <a:t>degree </a:t>
            </a:r>
            <a:r>
              <a:rPr sz="1271" b="1" spc="-5" dirty="0">
                <a:latin typeface="Arial"/>
                <a:cs typeface="Arial"/>
              </a:rPr>
              <a:t>of belief with each </a:t>
            </a:r>
            <a:r>
              <a:rPr sz="1271" b="1" spc="-9" dirty="0">
                <a:latin typeface="Arial"/>
                <a:cs typeface="Arial"/>
              </a:rPr>
              <a:t>source of  information, </a:t>
            </a:r>
            <a:r>
              <a:rPr sz="1271" b="1" spc="-5" dirty="0">
                <a:latin typeface="Arial"/>
                <a:cs typeface="Arial"/>
              </a:rPr>
              <a:t>and a </a:t>
            </a:r>
            <a:r>
              <a:rPr sz="1271" b="1" spc="-9" dirty="0">
                <a:latin typeface="Arial"/>
                <a:cs typeface="Arial"/>
              </a:rPr>
              <a:t>formal system </a:t>
            </a:r>
            <a:r>
              <a:rPr sz="1271" b="1" spc="-5" dirty="0">
                <a:latin typeface="Arial"/>
                <a:cs typeface="Arial"/>
              </a:rPr>
              <a:t>of rules is used in order to  </a:t>
            </a:r>
            <a:r>
              <a:rPr sz="1271" b="1" spc="-9" dirty="0">
                <a:latin typeface="Arial"/>
                <a:cs typeface="Arial"/>
              </a:rPr>
              <a:t>manipulate </a:t>
            </a:r>
            <a:r>
              <a:rPr sz="1271" b="1" spc="-5" dirty="0">
                <a:latin typeface="Arial"/>
                <a:cs typeface="Arial"/>
              </a:rPr>
              <a:t>the belief</a:t>
            </a:r>
            <a:r>
              <a:rPr sz="1271" b="1" spc="-18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function.</a:t>
            </a:r>
            <a:endParaRPr sz="127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3429" y="5441217"/>
            <a:ext cx="2638313" cy="287559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5731" rIns="0" bIns="0" rtlCol="0">
            <a:spAutoFit/>
          </a:bodyPr>
          <a:lstStyle/>
          <a:p>
            <a:pPr marL="83567">
              <a:spcBef>
                <a:spcPts val="281"/>
              </a:spcBef>
            </a:pPr>
            <a:r>
              <a:rPr sz="1634" b="1" dirty="0">
                <a:solidFill>
                  <a:srgbClr val="FFFFFF"/>
                </a:solidFill>
                <a:latin typeface="Arial"/>
                <a:cs typeface="Arial"/>
              </a:rPr>
              <a:t>Multiple neural</a:t>
            </a:r>
            <a:r>
              <a:rPr sz="1634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FFFFFF"/>
                </a:solidFill>
                <a:latin typeface="Arial"/>
                <a:cs typeface="Arial"/>
              </a:rPr>
              <a:t>networks</a:t>
            </a:r>
            <a:endParaRPr sz="163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5862" y="5454819"/>
            <a:ext cx="4701476" cy="58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b="1" spc="-5" dirty="0">
                <a:latin typeface="Arial"/>
                <a:cs typeface="Arial"/>
              </a:rPr>
              <a:t>It </a:t>
            </a:r>
            <a:r>
              <a:rPr sz="1271" b="1" spc="-9" dirty="0">
                <a:latin typeface="Arial"/>
                <a:cs typeface="Arial"/>
              </a:rPr>
              <a:t>consists </a:t>
            </a:r>
            <a:r>
              <a:rPr sz="1271" b="1" spc="-5" dirty="0">
                <a:latin typeface="Arial"/>
                <a:cs typeface="Arial"/>
              </a:rPr>
              <a:t>on the use of a </a:t>
            </a:r>
            <a:r>
              <a:rPr sz="1271" b="1" spc="-9" dirty="0">
                <a:latin typeface="Arial"/>
                <a:cs typeface="Arial"/>
              </a:rPr>
              <a:t>neural network </a:t>
            </a:r>
            <a:r>
              <a:rPr sz="1271" b="1" spc="-5" dirty="0">
                <a:latin typeface="Arial"/>
                <a:cs typeface="Arial"/>
              </a:rPr>
              <a:t>to </a:t>
            </a:r>
            <a:r>
              <a:rPr sz="1271" b="1" spc="-9" dirty="0">
                <a:latin typeface="Arial"/>
                <a:cs typeface="Arial"/>
              </a:rPr>
              <a:t>produce </a:t>
            </a:r>
            <a:r>
              <a:rPr sz="1271" b="1" spc="-5" dirty="0">
                <a:latin typeface="Arial"/>
                <a:cs typeface="Arial"/>
              </a:rPr>
              <a:t>a </a:t>
            </a:r>
            <a:r>
              <a:rPr sz="1271" b="1" spc="-9" dirty="0">
                <a:latin typeface="Arial"/>
                <a:cs typeface="Arial"/>
              </a:rPr>
              <a:t>single  class </a:t>
            </a:r>
            <a:r>
              <a:rPr sz="1271" b="1" spc="-5" dirty="0">
                <a:latin typeface="Arial"/>
                <a:cs typeface="Arial"/>
              </a:rPr>
              <a:t>to each </a:t>
            </a:r>
            <a:r>
              <a:rPr sz="1271" b="1" spc="-9" dirty="0">
                <a:latin typeface="Arial"/>
                <a:cs typeface="Arial"/>
              </a:rPr>
              <a:t>spatial </a:t>
            </a:r>
            <a:r>
              <a:rPr sz="1271" b="1" spc="-5" dirty="0">
                <a:latin typeface="Arial"/>
                <a:cs typeface="Arial"/>
              </a:rPr>
              <a:t>unit, fed with the </a:t>
            </a:r>
            <a:r>
              <a:rPr sz="1271" b="1" spc="-9" dirty="0">
                <a:latin typeface="Arial"/>
                <a:cs typeface="Arial"/>
              </a:rPr>
              <a:t>outputs </a:t>
            </a:r>
            <a:r>
              <a:rPr sz="1271" b="1" spc="-5" dirty="0">
                <a:latin typeface="Arial"/>
                <a:cs typeface="Arial"/>
              </a:rPr>
              <a:t>from </a:t>
            </a:r>
            <a:r>
              <a:rPr sz="1271" b="1" spc="-9" dirty="0">
                <a:latin typeface="Arial"/>
                <a:cs typeface="Arial"/>
              </a:rPr>
              <a:t>different  classifiers.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8895" y="1182342"/>
            <a:ext cx="3182343" cy="659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9" dirty="0">
                <a:latin typeface="Arial"/>
                <a:cs typeface="Arial"/>
              </a:rPr>
              <a:t>Multiple classifiers</a:t>
            </a:r>
            <a:r>
              <a:rPr sz="1815" b="1" spc="23" dirty="0">
                <a:latin typeface="Arial"/>
                <a:cs typeface="Arial"/>
              </a:rPr>
              <a:t> </a:t>
            </a:r>
            <a:r>
              <a:rPr sz="1815" b="1" spc="-9" dirty="0">
                <a:latin typeface="Arial"/>
                <a:cs typeface="Arial"/>
              </a:rPr>
              <a:t>approach</a:t>
            </a:r>
            <a:endParaRPr sz="1815">
              <a:latin typeface="Arial"/>
              <a:cs typeface="Arial"/>
            </a:endParaRPr>
          </a:p>
          <a:p>
            <a:pPr marL="11527">
              <a:spcBef>
                <a:spcPts val="985"/>
              </a:spcBef>
            </a:pPr>
            <a:r>
              <a:rPr sz="1634" spc="-5" dirty="0">
                <a:latin typeface="Arial"/>
                <a:cs typeface="Arial"/>
              </a:rPr>
              <a:t>Methods for combining</a:t>
            </a:r>
            <a:r>
              <a:rPr sz="1634" spc="-36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classifiers</a:t>
            </a:r>
            <a:endParaRPr sz="1634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71059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3111" y="5108576"/>
            <a:ext cx="1182573" cy="29512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43223" rIns="0" bIns="0" rtlCol="0">
            <a:spAutoFit/>
          </a:bodyPr>
          <a:lstStyle/>
          <a:p>
            <a:pPr marL="312369">
              <a:spcBef>
                <a:spcPts val="340"/>
              </a:spcBef>
            </a:pPr>
            <a:r>
              <a:rPr sz="1634" spc="-5" dirty="0">
                <a:latin typeface="Arial"/>
                <a:cs typeface="Arial"/>
              </a:rPr>
              <a:t>known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8005" y="5598203"/>
            <a:ext cx="1199286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86449"/>
            <a:r>
              <a:rPr sz="1634" i="1" spc="-5" dirty="0">
                <a:latin typeface="Arial"/>
                <a:cs typeface="Arial"/>
              </a:rPr>
              <a:t>supervised  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2862" y="5100277"/>
            <a:ext cx="1182573" cy="32654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74343" rIns="0" bIns="0" rtlCol="0">
            <a:spAutoFit/>
          </a:bodyPr>
          <a:lstStyle/>
          <a:p>
            <a:pPr marL="195951">
              <a:spcBef>
                <a:spcPts val="585"/>
              </a:spcBef>
            </a:pPr>
            <a:r>
              <a:rPr sz="1634" spc="-5" dirty="0">
                <a:latin typeface="Arial"/>
                <a:cs typeface="Arial"/>
              </a:rPr>
              <a:t>unknown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7243" y="5583680"/>
            <a:ext cx="1256916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343" marR="4611" indent="-29392"/>
            <a:r>
              <a:rPr sz="1634" i="1" spc="-9" dirty="0">
                <a:latin typeface="Arial"/>
                <a:cs typeface="Arial"/>
              </a:rPr>
              <a:t>unsupervised  </a:t>
            </a:r>
            <a:r>
              <a:rPr sz="1634" i="1" spc="-5" dirty="0"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95158" y="4134855"/>
            <a:ext cx="155602" cy="866183"/>
          </a:xfrm>
          <a:custGeom>
            <a:avLst/>
            <a:gdLst/>
            <a:ahLst/>
            <a:cxnLst/>
            <a:rect l="l" t="t" r="r" b="b"/>
            <a:pathLst>
              <a:path w="171450" h="954404">
                <a:moveTo>
                  <a:pt x="171450" y="782574"/>
                </a:moveTo>
                <a:lnTo>
                  <a:pt x="0" y="782574"/>
                </a:lnTo>
                <a:lnTo>
                  <a:pt x="57150" y="897401"/>
                </a:lnTo>
                <a:lnTo>
                  <a:pt x="57150" y="810768"/>
                </a:lnTo>
                <a:lnTo>
                  <a:pt x="114300" y="810768"/>
                </a:lnTo>
                <a:lnTo>
                  <a:pt x="114300" y="896351"/>
                </a:lnTo>
                <a:lnTo>
                  <a:pt x="171450" y="782574"/>
                </a:lnTo>
                <a:close/>
              </a:path>
              <a:path w="171450" h="954404">
                <a:moveTo>
                  <a:pt x="114300" y="782574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782574"/>
                </a:lnTo>
                <a:lnTo>
                  <a:pt x="114300" y="782574"/>
                </a:lnTo>
                <a:close/>
              </a:path>
              <a:path w="171450" h="954404">
                <a:moveTo>
                  <a:pt x="114300" y="896351"/>
                </a:moveTo>
                <a:lnTo>
                  <a:pt x="114300" y="810768"/>
                </a:lnTo>
                <a:lnTo>
                  <a:pt x="57150" y="810768"/>
                </a:lnTo>
                <a:lnTo>
                  <a:pt x="57150" y="897401"/>
                </a:lnTo>
                <a:lnTo>
                  <a:pt x="85331" y="954024"/>
                </a:lnTo>
                <a:lnTo>
                  <a:pt x="114300" y="89635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9071219" y="4120333"/>
            <a:ext cx="155602" cy="866183"/>
          </a:xfrm>
          <a:custGeom>
            <a:avLst/>
            <a:gdLst/>
            <a:ahLst/>
            <a:cxnLst/>
            <a:rect l="l" t="t" r="r" b="b"/>
            <a:pathLst>
              <a:path w="171450" h="954404">
                <a:moveTo>
                  <a:pt x="171450" y="782574"/>
                </a:moveTo>
                <a:lnTo>
                  <a:pt x="0" y="782574"/>
                </a:lnTo>
                <a:lnTo>
                  <a:pt x="57150" y="896351"/>
                </a:lnTo>
                <a:lnTo>
                  <a:pt x="57150" y="811529"/>
                </a:lnTo>
                <a:lnTo>
                  <a:pt x="114300" y="811529"/>
                </a:lnTo>
                <a:lnTo>
                  <a:pt x="114300" y="897401"/>
                </a:lnTo>
                <a:lnTo>
                  <a:pt x="171450" y="782574"/>
                </a:lnTo>
                <a:close/>
              </a:path>
              <a:path w="171450" h="954404">
                <a:moveTo>
                  <a:pt x="114300" y="782574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782574"/>
                </a:lnTo>
                <a:lnTo>
                  <a:pt x="114300" y="782574"/>
                </a:lnTo>
                <a:close/>
              </a:path>
              <a:path w="171450" h="954404">
                <a:moveTo>
                  <a:pt x="114300" y="897401"/>
                </a:moveTo>
                <a:lnTo>
                  <a:pt x="114300" y="811529"/>
                </a:lnTo>
                <a:lnTo>
                  <a:pt x="57150" y="811529"/>
                </a:lnTo>
                <a:lnTo>
                  <a:pt x="57150" y="896351"/>
                </a:lnTo>
                <a:lnTo>
                  <a:pt x="86118" y="954024"/>
                </a:lnTo>
                <a:lnTo>
                  <a:pt x="114300" y="897401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3748961" y="4422546"/>
            <a:ext cx="1183725" cy="30967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57630" rIns="0" bIns="0" rtlCol="0">
            <a:spAutoFit/>
          </a:bodyPr>
          <a:lstStyle/>
          <a:p>
            <a:pPr marL="100280">
              <a:spcBef>
                <a:spcPts val="454"/>
              </a:spcBef>
            </a:pPr>
            <a:r>
              <a:rPr sz="1634" spc="-5" dirty="0">
                <a:latin typeface="Arial"/>
                <a:cs typeface="Arial"/>
              </a:rPr>
              <a:t>one </a:t>
            </a:r>
            <a:r>
              <a:rPr sz="1634" dirty="0">
                <a:latin typeface="Arial"/>
                <a:cs typeface="Arial"/>
              </a:rPr>
              <a:t>to</a:t>
            </a:r>
            <a:r>
              <a:rPr sz="1634" spc="-73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one</a:t>
            </a:r>
            <a:endParaRPr sz="163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2087" y="4418395"/>
            <a:ext cx="1183725" cy="303271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vert="horz" wrap="square" lIns="0" tIns="51291" rIns="0" bIns="0" rtlCol="0">
            <a:spAutoFit/>
          </a:bodyPr>
          <a:lstStyle/>
          <a:p>
            <a:pPr marL="5763">
              <a:spcBef>
                <a:spcPts val="404"/>
              </a:spcBef>
            </a:pPr>
            <a:r>
              <a:rPr sz="1634" spc="-5" dirty="0">
                <a:latin typeface="Arial"/>
                <a:cs typeface="Arial"/>
              </a:rPr>
              <a:t>one </a:t>
            </a:r>
            <a:r>
              <a:rPr sz="1634" dirty="0">
                <a:latin typeface="Arial"/>
                <a:cs typeface="Arial"/>
              </a:rPr>
              <a:t>to</a:t>
            </a:r>
            <a:r>
              <a:rPr sz="1634" spc="-68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many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12585" y="3627940"/>
            <a:ext cx="449516" cy="390157"/>
          </a:xfrm>
          <a:custGeom>
            <a:avLst/>
            <a:gdLst/>
            <a:ahLst/>
            <a:cxnLst/>
            <a:rect l="l" t="t" r="r" b="b"/>
            <a:pathLst>
              <a:path w="495300" h="429895">
                <a:moveTo>
                  <a:pt x="0" y="0"/>
                </a:moveTo>
                <a:lnTo>
                  <a:pt x="0" y="429768"/>
                </a:lnTo>
                <a:lnTo>
                  <a:pt x="495300" y="429768"/>
                </a:lnTo>
                <a:lnTo>
                  <a:pt x="495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4812585" y="3627248"/>
            <a:ext cx="449516" cy="390733"/>
          </a:xfrm>
          <a:custGeom>
            <a:avLst/>
            <a:gdLst/>
            <a:ahLst/>
            <a:cxnLst/>
            <a:rect l="l" t="t" r="r" b="b"/>
            <a:pathLst>
              <a:path w="495300" h="430529">
                <a:moveTo>
                  <a:pt x="0" y="0"/>
                </a:moveTo>
                <a:lnTo>
                  <a:pt x="0" y="430529"/>
                </a:lnTo>
                <a:lnTo>
                  <a:pt x="495300" y="430529"/>
                </a:lnTo>
                <a:lnTo>
                  <a:pt x="4953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3184185" y="4948825"/>
            <a:ext cx="167185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i="1" spc="-5" dirty="0">
                <a:latin typeface="Arial"/>
                <a:cs typeface="Arial"/>
              </a:rPr>
              <a:t>hard</a:t>
            </a:r>
            <a:r>
              <a:rPr sz="1634" i="1" spc="-18" dirty="0">
                <a:latin typeface="Arial"/>
                <a:cs typeface="Arial"/>
              </a:rPr>
              <a:t> </a:t>
            </a:r>
            <a:r>
              <a:rPr sz="1634" i="1" spc="-5" dirty="0"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9969" y="4928758"/>
            <a:ext cx="159059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i="1" spc="-5" dirty="0">
                <a:latin typeface="Arial"/>
                <a:cs typeface="Arial"/>
              </a:rPr>
              <a:t>soft</a:t>
            </a:r>
            <a:r>
              <a:rPr sz="1634" i="1" spc="-32" dirty="0">
                <a:latin typeface="Arial"/>
                <a:cs typeface="Arial"/>
              </a:rPr>
              <a:t> </a:t>
            </a:r>
            <a:r>
              <a:rPr sz="1634" i="1" spc="-9" dirty="0"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36237" y="4053942"/>
            <a:ext cx="155602" cy="336561"/>
          </a:xfrm>
          <a:custGeom>
            <a:avLst/>
            <a:gdLst/>
            <a:ahLst/>
            <a:cxnLst/>
            <a:rect l="l" t="t" r="r" b="b"/>
            <a:pathLst>
              <a:path w="171450" h="370839">
                <a:moveTo>
                  <a:pt x="171450" y="198881"/>
                </a:moveTo>
                <a:lnTo>
                  <a:pt x="0" y="198881"/>
                </a:lnTo>
                <a:lnTo>
                  <a:pt x="57150" y="312676"/>
                </a:lnTo>
                <a:lnTo>
                  <a:pt x="57150" y="227075"/>
                </a:lnTo>
                <a:lnTo>
                  <a:pt x="114300" y="227075"/>
                </a:lnTo>
                <a:lnTo>
                  <a:pt x="114300" y="313692"/>
                </a:lnTo>
                <a:lnTo>
                  <a:pt x="171450" y="198881"/>
                </a:lnTo>
                <a:close/>
              </a:path>
              <a:path w="171450" h="370839">
                <a:moveTo>
                  <a:pt x="114300" y="198881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198881"/>
                </a:lnTo>
                <a:lnTo>
                  <a:pt x="114300" y="198881"/>
                </a:lnTo>
                <a:close/>
              </a:path>
              <a:path w="171450" h="370839">
                <a:moveTo>
                  <a:pt x="114300" y="313692"/>
                </a:moveTo>
                <a:lnTo>
                  <a:pt x="114300" y="227075"/>
                </a:lnTo>
                <a:lnTo>
                  <a:pt x="57150" y="227075"/>
                </a:lnTo>
                <a:lnTo>
                  <a:pt x="57150" y="312676"/>
                </a:lnTo>
                <a:lnTo>
                  <a:pt x="86106" y="370331"/>
                </a:lnTo>
                <a:lnTo>
                  <a:pt x="114300" y="31369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4832640" y="4067081"/>
            <a:ext cx="155602" cy="335408"/>
          </a:xfrm>
          <a:custGeom>
            <a:avLst/>
            <a:gdLst/>
            <a:ahLst/>
            <a:cxnLst/>
            <a:rect l="l" t="t" r="r" b="b"/>
            <a:pathLst>
              <a:path w="171450" h="369570">
                <a:moveTo>
                  <a:pt x="171450" y="198119"/>
                </a:moveTo>
                <a:lnTo>
                  <a:pt x="0" y="198119"/>
                </a:lnTo>
                <a:lnTo>
                  <a:pt x="57150" y="312930"/>
                </a:lnTo>
                <a:lnTo>
                  <a:pt x="57150" y="227075"/>
                </a:lnTo>
                <a:lnTo>
                  <a:pt x="114300" y="227075"/>
                </a:lnTo>
                <a:lnTo>
                  <a:pt x="114300" y="311914"/>
                </a:lnTo>
                <a:lnTo>
                  <a:pt x="171450" y="198119"/>
                </a:lnTo>
                <a:close/>
              </a:path>
              <a:path w="171450" h="369570">
                <a:moveTo>
                  <a:pt x="114300" y="198119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198119"/>
                </a:lnTo>
                <a:lnTo>
                  <a:pt x="114300" y="198119"/>
                </a:lnTo>
                <a:close/>
              </a:path>
              <a:path w="171450" h="369570">
                <a:moveTo>
                  <a:pt x="114300" y="311914"/>
                </a:moveTo>
                <a:lnTo>
                  <a:pt x="114300" y="227075"/>
                </a:lnTo>
                <a:lnTo>
                  <a:pt x="57150" y="227075"/>
                </a:lnTo>
                <a:lnTo>
                  <a:pt x="57150" y="312930"/>
                </a:lnTo>
                <a:lnTo>
                  <a:pt x="85343" y="369569"/>
                </a:lnTo>
                <a:lnTo>
                  <a:pt x="114300" y="311914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5597728" y="1110649"/>
            <a:ext cx="4529738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i="1" spc="-5" dirty="0">
                <a:latin typeface="Arial"/>
                <a:cs typeface="Arial"/>
              </a:rPr>
              <a:t>a </a:t>
            </a:r>
            <a:r>
              <a:rPr sz="2178" i="1" dirty="0">
                <a:latin typeface="Arial"/>
                <a:cs typeface="Arial"/>
              </a:rPr>
              <a:t>summary </a:t>
            </a:r>
            <a:r>
              <a:rPr sz="2178" i="1" spc="-5" dirty="0">
                <a:latin typeface="Arial"/>
                <a:cs typeface="Arial"/>
              </a:rPr>
              <a:t>on image</a:t>
            </a:r>
            <a:r>
              <a:rPr sz="2178" i="1" spc="18" dirty="0">
                <a:latin typeface="Arial"/>
                <a:cs typeface="Arial"/>
              </a:rPr>
              <a:t> </a:t>
            </a:r>
            <a:r>
              <a:rPr sz="2178" i="1" spc="-5" dirty="0">
                <a:latin typeface="Arial"/>
                <a:cs typeface="Arial"/>
              </a:rPr>
              <a:t>classification…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45780" y="3035270"/>
            <a:ext cx="155602" cy="269133"/>
          </a:xfrm>
          <a:custGeom>
            <a:avLst/>
            <a:gdLst/>
            <a:ahLst/>
            <a:cxnLst/>
            <a:rect l="l" t="t" r="r" b="b"/>
            <a:pathLst>
              <a:path w="171450" h="296545">
                <a:moveTo>
                  <a:pt x="171450" y="168402"/>
                </a:moveTo>
                <a:lnTo>
                  <a:pt x="79248" y="0"/>
                </a:lnTo>
                <a:lnTo>
                  <a:pt x="0" y="174498"/>
                </a:lnTo>
                <a:lnTo>
                  <a:pt x="55625" y="172520"/>
                </a:lnTo>
                <a:lnTo>
                  <a:pt x="55625" y="144018"/>
                </a:lnTo>
                <a:lnTo>
                  <a:pt x="112775" y="141732"/>
                </a:lnTo>
                <a:lnTo>
                  <a:pt x="113924" y="170447"/>
                </a:lnTo>
                <a:lnTo>
                  <a:pt x="171450" y="168402"/>
                </a:lnTo>
                <a:close/>
              </a:path>
              <a:path w="171450" h="296545">
                <a:moveTo>
                  <a:pt x="113924" y="170447"/>
                </a:moveTo>
                <a:lnTo>
                  <a:pt x="112775" y="141732"/>
                </a:lnTo>
                <a:lnTo>
                  <a:pt x="55625" y="144018"/>
                </a:lnTo>
                <a:lnTo>
                  <a:pt x="56764" y="172479"/>
                </a:lnTo>
                <a:lnTo>
                  <a:pt x="113924" y="170447"/>
                </a:lnTo>
                <a:close/>
              </a:path>
              <a:path w="171450" h="296545">
                <a:moveTo>
                  <a:pt x="56764" y="172479"/>
                </a:moveTo>
                <a:lnTo>
                  <a:pt x="55625" y="144018"/>
                </a:lnTo>
                <a:lnTo>
                  <a:pt x="55625" y="172520"/>
                </a:lnTo>
                <a:lnTo>
                  <a:pt x="56764" y="172479"/>
                </a:lnTo>
                <a:close/>
              </a:path>
              <a:path w="171450" h="296545">
                <a:moveTo>
                  <a:pt x="118872" y="294132"/>
                </a:moveTo>
                <a:lnTo>
                  <a:pt x="113924" y="170447"/>
                </a:lnTo>
                <a:lnTo>
                  <a:pt x="56764" y="172479"/>
                </a:lnTo>
                <a:lnTo>
                  <a:pt x="61722" y="296418"/>
                </a:lnTo>
                <a:lnTo>
                  <a:pt x="118872" y="29413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7616182" y="2231673"/>
            <a:ext cx="0" cy="1044260"/>
          </a:xfrm>
          <a:custGeom>
            <a:avLst/>
            <a:gdLst/>
            <a:ahLst/>
            <a:cxnLst/>
            <a:rect l="l" t="t" r="r" b="b"/>
            <a:pathLst>
              <a:path h="1150620">
                <a:moveTo>
                  <a:pt x="0" y="0"/>
                </a:moveTo>
                <a:lnTo>
                  <a:pt x="0" y="1150619"/>
                </a:lnTo>
              </a:path>
            </a:pathLst>
          </a:custGeom>
          <a:ln w="571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5629322" y="3323651"/>
            <a:ext cx="859267" cy="352697"/>
          </a:xfrm>
          <a:custGeom>
            <a:avLst/>
            <a:gdLst/>
            <a:ahLst/>
            <a:cxnLst/>
            <a:rect l="l" t="t" r="r" b="b"/>
            <a:pathLst>
              <a:path w="946785" h="388620">
                <a:moveTo>
                  <a:pt x="0" y="0"/>
                </a:moveTo>
                <a:lnTo>
                  <a:pt x="0" y="388620"/>
                </a:lnTo>
                <a:lnTo>
                  <a:pt x="946403" y="388620"/>
                </a:lnTo>
                <a:lnTo>
                  <a:pt x="946403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5629322" y="3323651"/>
            <a:ext cx="859267" cy="352697"/>
          </a:xfrm>
          <a:custGeom>
            <a:avLst/>
            <a:gdLst/>
            <a:ahLst/>
            <a:cxnLst/>
            <a:rect l="l" t="t" r="r" b="b"/>
            <a:pathLst>
              <a:path w="946785" h="388620">
                <a:moveTo>
                  <a:pt x="0" y="0"/>
                </a:moveTo>
                <a:lnTo>
                  <a:pt x="0" y="388620"/>
                </a:lnTo>
                <a:lnTo>
                  <a:pt x="946403" y="388620"/>
                </a:lnTo>
                <a:lnTo>
                  <a:pt x="946403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 txBox="1"/>
          <p:nvPr/>
        </p:nvSpPr>
        <p:spPr>
          <a:xfrm>
            <a:off x="7664810" y="2018977"/>
            <a:ext cx="992393" cy="1222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86" marR="4611" indent="-69159">
              <a:lnSpc>
                <a:spcPct val="162100"/>
              </a:lnSpc>
            </a:pPr>
            <a:r>
              <a:rPr sz="1634" spc="-5" dirty="0">
                <a:latin typeface="Arial"/>
                <a:cs typeface="Arial"/>
              </a:rPr>
              <a:t>(sub-pixel)  pixel  object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4442" y="1101715"/>
            <a:ext cx="2409521" cy="891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1659819">
              <a:lnSpc>
                <a:spcPct val="112200"/>
              </a:lnSpc>
            </a:pPr>
            <a:r>
              <a:rPr sz="1634" spc="-5" dirty="0">
                <a:latin typeface="Arial"/>
                <a:cs typeface="Arial"/>
              </a:rPr>
              <a:t>spectral  secondary</a:t>
            </a:r>
            <a:r>
              <a:rPr sz="1634" spc="-41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measurements</a:t>
            </a:r>
            <a:endParaRPr sz="1634">
              <a:latin typeface="Arial"/>
              <a:cs typeface="Arial"/>
            </a:endParaRPr>
          </a:p>
          <a:p>
            <a:pPr marL="1209708">
              <a:spcBef>
                <a:spcPts val="572"/>
              </a:spcBef>
            </a:pPr>
            <a:r>
              <a:rPr sz="1634" spc="-9" dirty="0">
                <a:latin typeface="Arial"/>
                <a:cs typeface="Arial"/>
              </a:rPr>
              <a:t>geographical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18671" y="2211619"/>
            <a:ext cx="2702859" cy="789534"/>
          </a:xfrm>
          <a:custGeom>
            <a:avLst/>
            <a:gdLst/>
            <a:ahLst/>
            <a:cxnLst/>
            <a:rect l="l" t="t" r="r" b="b"/>
            <a:pathLst>
              <a:path w="2978150" h="869950">
                <a:moveTo>
                  <a:pt x="0" y="0"/>
                </a:moveTo>
                <a:lnTo>
                  <a:pt x="0" y="869441"/>
                </a:lnTo>
                <a:lnTo>
                  <a:pt x="2977895" y="869441"/>
                </a:lnTo>
                <a:lnTo>
                  <a:pt x="29778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4518671" y="2211619"/>
            <a:ext cx="2702859" cy="789534"/>
          </a:xfrm>
          <a:custGeom>
            <a:avLst/>
            <a:gdLst/>
            <a:ahLst/>
            <a:cxnLst/>
            <a:rect l="l" t="t" r="r" b="b"/>
            <a:pathLst>
              <a:path w="2978150" h="869950">
                <a:moveTo>
                  <a:pt x="0" y="0"/>
                </a:moveTo>
                <a:lnTo>
                  <a:pt x="0" y="869441"/>
                </a:lnTo>
                <a:lnTo>
                  <a:pt x="2977895" y="869441"/>
                </a:lnTo>
                <a:lnTo>
                  <a:pt x="297789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/>
          <p:nvPr/>
        </p:nvSpPr>
        <p:spPr>
          <a:xfrm>
            <a:off x="5743429" y="2620332"/>
            <a:ext cx="1240203" cy="288728"/>
          </a:xfrm>
          <a:custGeom>
            <a:avLst/>
            <a:gdLst/>
            <a:ahLst/>
            <a:cxnLst/>
            <a:rect l="l" t="t" r="r" b="b"/>
            <a:pathLst>
              <a:path w="1366520" h="318135">
                <a:moveTo>
                  <a:pt x="0" y="0"/>
                </a:moveTo>
                <a:lnTo>
                  <a:pt x="0" y="317754"/>
                </a:lnTo>
                <a:lnTo>
                  <a:pt x="1366265" y="317754"/>
                </a:lnTo>
                <a:lnTo>
                  <a:pt x="1366265" y="0"/>
                </a:lnTo>
                <a:lnTo>
                  <a:pt x="0" y="0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/>
          <p:nvPr/>
        </p:nvSpPr>
        <p:spPr>
          <a:xfrm>
            <a:off x="5743429" y="2620332"/>
            <a:ext cx="1240203" cy="288728"/>
          </a:xfrm>
          <a:custGeom>
            <a:avLst/>
            <a:gdLst/>
            <a:ahLst/>
            <a:cxnLst/>
            <a:rect l="l" t="t" r="r" b="b"/>
            <a:pathLst>
              <a:path w="1366520" h="318135">
                <a:moveTo>
                  <a:pt x="0" y="0"/>
                </a:moveTo>
                <a:lnTo>
                  <a:pt x="0" y="317754"/>
                </a:lnTo>
                <a:lnTo>
                  <a:pt x="1366265" y="317754"/>
                </a:lnTo>
                <a:lnTo>
                  <a:pt x="136626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4919997" y="2298756"/>
            <a:ext cx="168971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Vector of</a:t>
            </a:r>
            <a:r>
              <a:rPr sz="1634" spc="-91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features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55128" y="2623087"/>
            <a:ext cx="2191102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describing a spatial</a:t>
            </a:r>
            <a:r>
              <a:rPr sz="1634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unit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27385" y="1649378"/>
            <a:ext cx="10373" cy="606847"/>
          </a:xfrm>
          <a:custGeom>
            <a:avLst/>
            <a:gdLst/>
            <a:ahLst/>
            <a:cxnLst/>
            <a:rect l="l" t="t" r="r" b="b"/>
            <a:pathLst>
              <a:path w="11429" h="668655">
                <a:moveTo>
                  <a:pt x="0" y="0"/>
                </a:moveTo>
                <a:lnTo>
                  <a:pt x="11430" y="668274"/>
                </a:lnTo>
              </a:path>
            </a:pathLst>
          </a:custGeom>
          <a:ln w="571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0" name="object 30"/>
          <p:cNvSpPr/>
          <p:nvPr/>
        </p:nvSpPr>
        <p:spPr>
          <a:xfrm>
            <a:off x="4734439" y="1601660"/>
            <a:ext cx="1706432" cy="155602"/>
          </a:xfrm>
          <a:custGeom>
            <a:avLst/>
            <a:gdLst/>
            <a:ahLst/>
            <a:cxnLst/>
            <a:rect l="l" t="t" r="r" b="b"/>
            <a:pathLst>
              <a:path w="1880235" h="171450">
                <a:moveTo>
                  <a:pt x="171450" y="57150"/>
                </a:moveTo>
                <a:lnTo>
                  <a:pt x="171450" y="0"/>
                </a:lnTo>
                <a:lnTo>
                  <a:pt x="0" y="86106"/>
                </a:lnTo>
                <a:lnTo>
                  <a:pt x="143256" y="157415"/>
                </a:lnTo>
                <a:lnTo>
                  <a:pt x="143256" y="57150"/>
                </a:lnTo>
                <a:lnTo>
                  <a:pt x="171450" y="57150"/>
                </a:lnTo>
                <a:close/>
              </a:path>
              <a:path w="1880235" h="171450">
                <a:moveTo>
                  <a:pt x="1879854" y="114300"/>
                </a:moveTo>
                <a:lnTo>
                  <a:pt x="1879854" y="57150"/>
                </a:lnTo>
                <a:lnTo>
                  <a:pt x="143256" y="57150"/>
                </a:lnTo>
                <a:lnTo>
                  <a:pt x="143256" y="114300"/>
                </a:lnTo>
                <a:lnTo>
                  <a:pt x="1879854" y="114300"/>
                </a:lnTo>
                <a:close/>
              </a:path>
              <a:path w="1880235" h="171450">
                <a:moveTo>
                  <a:pt x="171450" y="171450"/>
                </a:moveTo>
                <a:lnTo>
                  <a:pt x="171450" y="114300"/>
                </a:lnTo>
                <a:lnTo>
                  <a:pt x="143256" y="114300"/>
                </a:lnTo>
                <a:lnTo>
                  <a:pt x="143256" y="157415"/>
                </a:lnTo>
                <a:lnTo>
                  <a:pt x="171450" y="17145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/>
          <p:nvPr/>
        </p:nvSpPr>
        <p:spPr>
          <a:xfrm>
            <a:off x="4692945" y="1107884"/>
            <a:ext cx="0" cy="1044260"/>
          </a:xfrm>
          <a:custGeom>
            <a:avLst/>
            <a:gdLst/>
            <a:ahLst/>
            <a:cxnLst/>
            <a:rect l="l" t="t" r="r" b="b"/>
            <a:pathLst>
              <a:path h="1150620">
                <a:moveTo>
                  <a:pt x="0" y="0"/>
                </a:moveTo>
                <a:lnTo>
                  <a:pt x="0" y="1150619"/>
                </a:lnTo>
              </a:path>
            </a:pathLst>
          </a:custGeom>
          <a:ln w="571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2" name="object 32"/>
          <p:cNvSpPr/>
          <p:nvPr/>
        </p:nvSpPr>
        <p:spPr>
          <a:xfrm>
            <a:off x="7084359" y="2693637"/>
            <a:ext cx="448363" cy="155602"/>
          </a:xfrm>
          <a:custGeom>
            <a:avLst/>
            <a:gdLst/>
            <a:ahLst/>
            <a:cxnLst/>
            <a:rect l="l" t="t" r="r" b="b"/>
            <a:pathLst>
              <a:path w="494029" h="171450">
                <a:moveTo>
                  <a:pt x="351281" y="114300"/>
                </a:moveTo>
                <a:lnTo>
                  <a:pt x="351281" y="57150"/>
                </a:lnTo>
                <a:lnTo>
                  <a:pt x="0" y="57150"/>
                </a:lnTo>
                <a:lnTo>
                  <a:pt x="0" y="114300"/>
                </a:lnTo>
                <a:lnTo>
                  <a:pt x="351281" y="114300"/>
                </a:lnTo>
                <a:close/>
              </a:path>
              <a:path w="494029" h="171450">
                <a:moveTo>
                  <a:pt x="493775" y="86106"/>
                </a:moveTo>
                <a:lnTo>
                  <a:pt x="322325" y="0"/>
                </a:lnTo>
                <a:lnTo>
                  <a:pt x="322325" y="57150"/>
                </a:lnTo>
                <a:lnTo>
                  <a:pt x="351281" y="57150"/>
                </a:lnTo>
                <a:lnTo>
                  <a:pt x="351281" y="157036"/>
                </a:lnTo>
                <a:lnTo>
                  <a:pt x="493775" y="86106"/>
                </a:lnTo>
                <a:close/>
              </a:path>
              <a:path w="494029" h="171450">
                <a:moveTo>
                  <a:pt x="351281" y="157036"/>
                </a:moveTo>
                <a:lnTo>
                  <a:pt x="351281" y="114300"/>
                </a:lnTo>
                <a:lnTo>
                  <a:pt x="322325" y="114300"/>
                </a:lnTo>
                <a:lnTo>
                  <a:pt x="322325" y="171450"/>
                </a:lnTo>
                <a:lnTo>
                  <a:pt x="351281" y="15703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4428987" y="3376671"/>
            <a:ext cx="3337368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5" dirty="0">
                <a:solidFill>
                  <a:srgbClr val="B74633"/>
                </a:solidFill>
                <a:latin typeface="Arial"/>
                <a:cs typeface="Arial"/>
              </a:rPr>
              <a:t>The aim of </a:t>
            </a:r>
            <a:r>
              <a:rPr sz="1815" b="1" spc="-9" dirty="0">
                <a:solidFill>
                  <a:srgbClr val="B74633"/>
                </a:solidFill>
                <a:latin typeface="Arial"/>
                <a:cs typeface="Arial"/>
              </a:rPr>
              <a:t>pattern</a:t>
            </a:r>
            <a:r>
              <a:rPr sz="1815" b="1" dirty="0">
                <a:solidFill>
                  <a:srgbClr val="B74633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B74633"/>
                </a:solidFill>
                <a:latin typeface="Arial"/>
                <a:cs typeface="Arial"/>
              </a:rPr>
              <a:t>recognition</a:t>
            </a:r>
            <a:endParaRPr sz="181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36168" y="3653296"/>
            <a:ext cx="4896266" cy="279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5" dirty="0">
                <a:solidFill>
                  <a:srgbClr val="B74633"/>
                </a:solidFill>
                <a:latin typeface="Arial"/>
                <a:cs typeface="Arial"/>
              </a:rPr>
              <a:t>is to </a:t>
            </a:r>
            <a:r>
              <a:rPr sz="1815" b="1" spc="-9" dirty="0">
                <a:solidFill>
                  <a:srgbClr val="B74633"/>
                </a:solidFill>
                <a:latin typeface="Arial"/>
                <a:cs typeface="Arial"/>
              </a:rPr>
              <a:t>establish </a:t>
            </a:r>
            <a:r>
              <a:rPr sz="1815" b="1" spc="-5" dirty="0">
                <a:solidFill>
                  <a:srgbClr val="B74633"/>
                </a:solidFill>
                <a:latin typeface="Arial"/>
                <a:cs typeface="Arial"/>
              </a:rPr>
              <a:t>a link </a:t>
            </a:r>
            <a:r>
              <a:rPr sz="1815" b="1" spc="-9" dirty="0">
                <a:solidFill>
                  <a:srgbClr val="B74633"/>
                </a:solidFill>
                <a:latin typeface="Arial"/>
                <a:cs typeface="Arial"/>
              </a:rPr>
              <a:t>between </a:t>
            </a:r>
            <a:r>
              <a:rPr sz="1815" b="1" spc="-5" dirty="0">
                <a:solidFill>
                  <a:srgbClr val="B74633"/>
                </a:solidFill>
                <a:latin typeface="Arial"/>
                <a:cs typeface="Arial"/>
              </a:rPr>
              <a:t>a </a:t>
            </a:r>
            <a:r>
              <a:rPr sz="1815" b="1" spc="-9" dirty="0">
                <a:solidFill>
                  <a:srgbClr val="B74633"/>
                </a:solidFill>
                <a:latin typeface="Arial"/>
                <a:cs typeface="Arial"/>
              </a:rPr>
              <a:t>pattern </a:t>
            </a:r>
            <a:r>
              <a:rPr sz="1815" b="1" spc="-5" dirty="0">
                <a:solidFill>
                  <a:srgbClr val="B74633"/>
                </a:solidFill>
                <a:latin typeface="Arial"/>
                <a:cs typeface="Arial"/>
              </a:rPr>
              <a:t>and</a:t>
            </a:r>
            <a:r>
              <a:rPr sz="1815" b="1" spc="73" dirty="0">
                <a:solidFill>
                  <a:srgbClr val="B74633"/>
                </a:solidFill>
                <a:latin typeface="Arial"/>
                <a:cs typeface="Arial"/>
              </a:rPr>
              <a:t> </a:t>
            </a:r>
            <a:r>
              <a:rPr sz="1815" b="1" spc="-5" dirty="0">
                <a:solidFill>
                  <a:srgbClr val="B74633"/>
                </a:solidFill>
                <a:latin typeface="Arial"/>
                <a:cs typeface="Arial"/>
              </a:rPr>
              <a:t>a</a:t>
            </a:r>
            <a:endParaRPr sz="1815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83391" y="3625864"/>
            <a:ext cx="1259797" cy="302584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vert="horz" wrap="square" lIns="0" tIns="23052" rIns="0" bIns="0" rtlCol="0">
            <a:spAutoFit/>
          </a:bodyPr>
          <a:lstStyle/>
          <a:p>
            <a:pPr>
              <a:spcBef>
                <a:spcPts val="182"/>
              </a:spcBef>
            </a:pPr>
            <a:r>
              <a:rPr sz="1815" b="1" spc="-9" dirty="0">
                <a:solidFill>
                  <a:srgbClr val="B74633"/>
                </a:solidFill>
                <a:latin typeface="Arial"/>
                <a:cs typeface="Arial"/>
              </a:rPr>
              <a:t>class</a:t>
            </a:r>
            <a:r>
              <a:rPr sz="1815" b="1" spc="-50" dirty="0">
                <a:solidFill>
                  <a:srgbClr val="B74633"/>
                </a:solidFill>
                <a:latin typeface="Arial"/>
                <a:cs typeface="Arial"/>
              </a:rPr>
              <a:t> </a:t>
            </a:r>
            <a:r>
              <a:rPr sz="1815" b="1" spc="-9" dirty="0">
                <a:solidFill>
                  <a:srgbClr val="B74633"/>
                </a:solidFill>
                <a:latin typeface="Arial"/>
                <a:cs typeface="Arial"/>
              </a:rPr>
              <a:t>label</a:t>
            </a:r>
            <a:endParaRPr sz="1815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5.</a:t>
            </a:r>
            <a:r>
              <a:rPr spc="-32" dirty="0"/>
              <a:t> </a:t>
            </a:r>
            <a:r>
              <a:rPr spc="-5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84076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6872" y="1186838"/>
            <a:ext cx="7388198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dirty="0">
                <a:latin typeface="Arial"/>
                <a:cs typeface="Arial"/>
              </a:rPr>
              <a:t>For </a:t>
            </a:r>
            <a:r>
              <a:rPr sz="1634" spc="-5" dirty="0">
                <a:latin typeface="Arial"/>
                <a:cs typeface="Arial"/>
              </a:rPr>
              <a:t>many years </a:t>
            </a:r>
            <a:r>
              <a:rPr sz="1634" dirty="0">
                <a:latin typeface="Arial"/>
                <a:cs typeface="Arial"/>
              </a:rPr>
              <a:t>the </a:t>
            </a:r>
            <a:r>
              <a:rPr sz="1634" spc="-5" dirty="0">
                <a:latin typeface="Arial"/>
                <a:cs typeface="Arial"/>
              </a:rPr>
              <a:t>research emphasis has been on </a:t>
            </a:r>
            <a:r>
              <a:rPr sz="1634" dirty="0">
                <a:latin typeface="Arial"/>
                <a:cs typeface="Arial"/>
              </a:rPr>
              <a:t>the </a:t>
            </a:r>
            <a:r>
              <a:rPr sz="1634" spc="-5" dirty="0">
                <a:latin typeface="Arial"/>
                <a:cs typeface="Arial"/>
              </a:rPr>
              <a:t>classification </a:t>
            </a:r>
            <a:r>
              <a:rPr sz="1634" dirty="0">
                <a:latin typeface="Arial"/>
                <a:cs typeface="Arial"/>
              </a:rPr>
              <a:t>step</a:t>
            </a:r>
            <a:r>
              <a:rPr sz="1634" spc="100" dirty="0">
                <a:latin typeface="Arial"/>
                <a:cs typeface="Arial"/>
              </a:rPr>
              <a:t> </a:t>
            </a:r>
            <a:r>
              <a:rPr sz="1634" dirty="0">
                <a:latin typeface="Arial"/>
                <a:cs typeface="Arial"/>
              </a:rPr>
              <a:t>itself.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032" y="2909282"/>
            <a:ext cx="4525127" cy="1497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8631" marR="2331815" algn="ctr"/>
            <a:r>
              <a:rPr sz="1452" spc="-5" dirty="0">
                <a:latin typeface="Arial"/>
                <a:cs typeface="Arial"/>
              </a:rPr>
              <a:t>Image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classification  at pixel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level</a:t>
            </a:r>
            <a:endParaRPr sz="1452" dirty="0">
              <a:latin typeface="Arial"/>
              <a:cs typeface="Arial"/>
            </a:endParaRPr>
          </a:p>
          <a:p>
            <a:pPr marL="2891428" marR="4611">
              <a:spcBef>
                <a:spcPts val="9"/>
              </a:spcBef>
            </a:pP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Map of</a:t>
            </a:r>
            <a:r>
              <a:rPr sz="1452" b="1" spc="-7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dirty="0">
                <a:solidFill>
                  <a:srgbClr val="9C3C2C"/>
                </a:solidFill>
                <a:latin typeface="Arial"/>
                <a:cs typeface="Arial"/>
              </a:rPr>
              <a:t>categorical 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classes</a:t>
            </a:r>
            <a:endParaRPr sz="1452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 dirty="0">
              <a:latin typeface="Times New Roman"/>
              <a:cs typeface="Times New Roman"/>
            </a:endParaRPr>
          </a:p>
          <a:p>
            <a:pPr marR="1659819" algn="ctr">
              <a:spcBef>
                <a:spcPts val="962"/>
              </a:spcBef>
            </a:pPr>
            <a:r>
              <a:rPr sz="1634" spc="-5" dirty="0">
                <a:latin typeface="Arial"/>
                <a:cs typeface="Arial"/>
              </a:rPr>
              <a:t>Does it satisfy the user</a:t>
            </a:r>
            <a:r>
              <a:rPr sz="1634" spc="-50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needs?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3802" y="4538037"/>
            <a:ext cx="2789304" cy="340595"/>
          </a:xfrm>
          <a:custGeom>
            <a:avLst/>
            <a:gdLst/>
            <a:ahLst/>
            <a:cxnLst/>
            <a:rect l="l" t="t" r="r" b="b"/>
            <a:pathLst>
              <a:path w="3073400" h="375285">
                <a:moveTo>
                  <a:pt x="0" y="0"/>
                </a:moveTo>
                <a:lnTo>
                  <a:pt x="0" y="374903"/>
                </a:lnTo>
                <a:lnTo>
                  <a:pt x="3073145" y="374903"/>
                </a:lnTo>
                <a:lnTo>
                  <a:pt x="3073145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3753111" y="4538037"/>
            <a:ext cx="2789881" cy="340595"/>
          </a:xfrm>
          <a:custGeom>
            <a:avLst/>
            <a:gdLst/>
            <a:ahLst/>
            <a:cxnLst/>
            <a:rect l="l" t="t" r="r" b="b"/>
            <a:pathLst>
              <a:path w="3074035" h="375285">
                <a:moveTo>
                  <a:pt x="0" y="0"/>
                </a:moveTo>
                <a:lnTo>
                  <a:pt x="0" y="374903"/>
                </a:lnTo>
                <a:lnTo>
                  <a:pt x="3073907" y="374903"/>
                </a:lnTo>
                <a:lnTo>
                  <a:pt x="3073907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CCFF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3842542" y="4592900"/>
            <a:ext cx="2387045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New classification</a:t>
            </a:r>
            <a:r>
              <a:rPr sz="1452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algorithms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3802" y="5022131"/>
            <a:ext cx="2633703" cy="340595"/>
          </a:xfrm>
          <a:custGeom>
            <a:avLst/>
            <a:gdLst/>
            <a:ahLst/>
            <a:cxnLst/>
            <a:rect l="l" t="t" r="r" b="b"/>
            <a:pathLst>
              <a:path w="2901950" h="375285">
                <a:moveTo>
                  <a:pt x="0" y="0"/>
                </a:moveTo>
                <a:lnTo>
                  <a:pt x="0" y="374903"/>
                </a:lnTo>
                <a:lnTo>
                  <a:pt x="2901696" y="374903"/>
                </a:lnTo>
                <a:lnTo>
                  <a:pt x="29016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3753111" y="5022131"/>
            <a:ext cx="2634279" cy="340595"/>
          </a:xfrm>
          <a:custGeom>
            <a:avLst/>
            <a:gdLst/>
            <a:ahLst/>
            <a:cxnLst/>
            <a:rect l="l" t="t" r="r" b="b"/>
            <a:pathLst>
              <a:path w="2902585" h="375285">
                <a:moveTo>
                  <a:pt x="0" y="0"/>
                </a:moveTo>
                <a:lnTo>
                  <a:pt x="0" y="374903"/>
                </a:lnTo>
                <a:lnTo>
                  <a:pt x="2902458" y="374903"/>
                </a:lnTo>
                <a:lnTo>
                  <a:pt x="2902457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CCFF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3842542" y="5076994"/>
            <a:ext cx="2388198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new spatial unit of</a:t>
            </a:r>
            <a:r>
              <a:rPr sz="1452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45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3110" y="5494468"/>
            <a:ext cx="3415169" cy="261867"/>
          </a:xfrm>
          <a:prstGeom prst="rect">
            <a:avLst/>
          </a:prstGeom>
          <a:solidFill>
            <a:srgbClr val="669900"/>
          </a:solidFill>
          <a:ln w="38100">
            <a:solidFill>
              <a:srgbClr val="CCFF33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Spatial analysis for map</a:t>
            </a:r>
            <a:r>
              <a:rPr sz="1452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generalisation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6872" y="4944676"/>
            <a:ext cx="1191794" cy="484743"/>
          </a:xfrm>
          <a:prstGeom prst="rect">
            <a:avLst/>
          </a:prstGeom>
          <a:solidFill>
            <a:srgbClr val="669900"/>
          </a:solidFill>
          <a:ln w="38100">
            <a:solidFill>
              <a:srgbClr val="CCFF33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83567" marR="347525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Recent 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145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9073" y="4613417"/>
            <a:ext cx="2311549" cy="789935"/>
          </a:xfrm>
          <a:prstGeom prst="rect">
            <a:avLst/>
          </a:prstGeom>
          <a:solidFill>
            <a:srgbClr val="076548"/>
          </a:solidFill>
        </p:spPr>
        <p:txBody>
          <a:bodyPr vert="horz" wrap="square" lIns="0" tIns="35154" rIns="0" bIns="0" rtlCol="0">
            <a:spAutoFit/>
          </a:bodyPr>
          <a:lstStyle/>
          <a:p>
            <a:pPr marL="83567" marR="122181">
              <a:spcBef>
                <a:spcPts val="277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Redefine the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approach  </a:t>
            </a: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for thematic 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34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extraction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65283" y="4839558"/>
            <a:ext cx="516367" cy="508299"/>
          </a:xfrm>
          <a:custGeom>
            <a:avLst/>
            <a:gdLst/>
            <a:ahLst/>
            <a:cxnLst/>
            <a:rect l="l" t="t" r="r" b="b"/>
            <a:pathLst>
              <a:path w="568959" h="560070">
                <a:moveTo>
                  <a:pt x="425945" y="419862"/>
                </a:moveTo>
                <a:lnTo>
                  <a:pt x="425945" y="139446"/>
                </a:lnTo>
                <a:lnTo>
                  <a:pt x="0" y="139446"/>
                </a:lnTo>
                <a:lnTo>
                  <a:pt x="0" y="419862"/>
                </a:lnTo>
                <a:lnTo>
                  <a:pt x="425945" y="419862"/>
                </a:lnTo>
                <a:close/>
              </a:path>
              <a:path w="568959" h="560070">
                <a:moveTo>
                  <a:pt x="568451" y="279653"/>
                </a:moveTo>
                <a:lnTo>
                  <a:pt x="425945" y="0"/>
                </a:lnTo>
                <a:lnTo>
                  <a:pt x="425945" y="560070"/>
                </a:lnTo>
                <a:lnTo>
                  <a:pt x="568451" y="27965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7165283" y="4839558"/>
            <a:ext cx="516367" cy="508299"/>
          </a:xfrm>
          <a:custGeom>
            <a:avLst/>
            <a:gdLst/>
            <a:ahLst/>
            <a:cxnLst/>
            <a:rect l="l" t="t" r="r" b="b"/>
            <a:pathLst>
              <a:path w="568959" h="560070">
                <a:moveTo>
                  <a:pt x="425945" y="0"/>
                </a:moveTo>
                <a:lnTo>
                  <a:pt x="425945" y="139446"/>
                </a:lnTo>
                <a:lnTo>
                  <a:pt x="0" y="139446"/>
                </a:lnTo>
                <a:lnTo>
                  <a:pt x="0" y="419862"/>
                </a:lnTo>
                <a:lnTo>
                  <a:pt x="425945" y="419862"/>
                </a:lnTo>
                <a:lnTo>
                  <a:pt x="425945" y="560070"/>
                </a:lnTo>
                <a:lnTo>
                  <a:pt x="568451" y="279653"/>
                </a:lnTo>
                <a:lnTo>
                  <a:pt x="425945" y="0"/>
                </a:lnTo>
                <a:close/>
              </a:path>
            </a:pathLst>
          </a:custGeom>
          <a:ln w="9525">
            <a:solidFill>
              <a:srgbClr val="CCFF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2"/>
          <p:cNvSpPr/>
          <p:nvPr/>
        </p:nvSpPr>
        <p:spPr>
          <a:xfrm>
            <a:off x="5461963" y="2412862"/>
            <a:ext cx="1213117" cy="578608"/>
          </a:xfrm>
          <a:custGeom>
            <a:avLst/>
            <a:gdLst/>
            <a:ahLst/>
            <a:cxnLst/>
            <a:rect l="l" t="t" r="r" b="b"/>
            <a:pathLst>
              <a:path w="1336675" h="637539">
                <a:moveTo>
                  <a:pt x="1002792" y="477774"/>
                </a:moveTo>
                <a:lnTo>
                  <a:pt x="1002792" y="159257"/>
                </a:lnTo>
                <a:lnTo>
                  <a:pt x="0" y="159257"/>
                </a:lnTo>
                <a:lnTo>
                  <a:pt x="0" y="477774"/>
                </a:lnTo>
                <a:lnTo>
                  <a:pt x="1002792" y="477774"/>
                </a:lnTo>
                <a:close/>
              </a:path>
              <a:path w="1336675" h="637539">
                <a:moveTo>
                  <a:pt x="1336548" y="318515"/>
                </a:moveTo>
                <a:lnTo>
                  <a:pt x="1002792" y="0"/>
                </a:lnTo>
                <a:lnTo>
                  <a:pt x="1002792" y="637032"/>
                </a:lnTo>
                <a:lnTo>
                  <a:pt x="1336548" y="318515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5"/>
          <p:cNvSpPr/>
          <p:nvPr/>
        </p:nvSpPr>
        <p:spPr>
          <a:xfrm>
            <a:off x="2394875" y="2065699"/>
            <a:ext cx="1494871" cy="1351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6"/>
          <p:cNvSpPr/>
          <p:nvPr/>
        </p:nvSpPr>
        <p:spPr>
          <a:xfrm>
            <a:off x="2385891" y="2056709"/>
            <a:ext cx="1507031" cy="1368718"/>
          </a:xfrm>
          <a:custGeom>
            <a:avLst/>
            <a:gdLst/>
            <a:ahLst/>
            <a:cxnLst/>
            <a:rect l="l" t="t" r="r" b="b"/>
            <a:pathLst>
              <a:path w="1660525" h="1508125">
                <a:moveTo>
                  <a:pt x="0" y="1507998"/>
                </a:moveTo>
                <a:lnTo>
                  <a:pt x="0" y="0"/>
                </a:lnTo>
                <a:lnTo>
                  <a:pt x="1660397" y="0"/>
                </a:lnTo>
                <a:lnTo>
                  <a:pt x="1660398" y="1507998"/>
                </a:lnTo>
                <a:lnTo>
                  <a:pt x="0" y="150799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7"/>
          <p:cNvSpPr/>
          <p:nvPr/>
        </p:nvSpPr>
        <p:spPr>
          <a:xfrm>
            <a:off x="2698477" y="2284924"/>
            <a:ext cx="1493811" cy="135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8"/>
          <p:cNvSpPr/>
          <p:nvPr/>
        </p:nvSpPr>
        <p:spPr>
          <a:xfrm>
            <a:off x="2689487" y="2275934"/>
            <a:ext cx="1507607" cy="1371600"/>
          </a:xfrm>
          <a:custGeom>
            <a:avLst/>
            <a:gdLst/>
            <a:ahLst/>
            <a:cxnLst/>
            <a:rect l="l" t="t" r="r" b="b"/>
            <a:pathLst>
              <a:path w="1661160" h="1511300">
                <a:moveTo>
                  <a:pt x="0" y="1511046"/>
                </a:moveTo>
                <a:lnTo>
                  <a:pt x="0" y="0"/>
                </a:lnTo>
                <a:lnTo>
                  <a:pt x="1661159" y="0"/>
                </a:lnTo>
                <a:lnTo>
                  <a:pt x="1661159" y="1511046"/>
                </a:lnTo>
                <a:lnTo>
                  <a:pt x="0" y="1511046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9"/>
          <p:cNvSpPr/>
          <p:nvPr/>
        </p:nvSpPr>
        <p:spPr>
          <a:xfrm>
            <a:off x="2956430" y="2432919"/>
            <a:ext cx="1492416" cy="135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10"/>
          <p:cNvSpPr/>
          <p:nvPr/>
        </p:nvSpPr>
        <p:spPr>
          <a:xfrm>
            <a:off x="2947440" y="2423929"/>
            <a:ext cx="1507607" cy="1372176"/>
          </a:xfrm>
          <a:custGeom>
            <a:avLst/>
            <a:gdLst/>
            <a:ahLst/>
            <a:cxnLst/>
            <a:rect l="l" t="t" r="r" b="b"/>
            <a:pathLst>
              <a:path w="1661160" h="1511935">
                <a:moveTo>
                  <a:pt x="0" y="1511808"/>
                </a:moveTo>
                <a:lnTo>
                  <a:pt x="0" y="0"/>
                </a:lnTo>
                <a:lnTo>
                  <a:pt x="1661159" y="0"/>
                </a:lnTo>
                <a:lnTo>
                  <a:pt x="1661159" y="1511808"/>
                </a:lnTo>
                <a:lnTo>
                  <a:pt x="0" y="151180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11"/>
          <p:cNvSpPr/>
          <p:nvPr/>
        </p:nvSpPr>
        <p:spPr>
          <a:xfrm>
            <a:off x="3151451" y="2665284"/>
            <a:ext cx="1493107" cy="1351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12"/>
          <p:cNvSpPr/>
          <p:nvPr/>
        </p:nvSpPr>
        <p:spPr>
          <a:xfrm>
            <a:off x="3142460" y="2656294"/>
            <a:ext cx="1508760" cy="1368718"/>
          </a:xfrm>
          <a:custGeom>
            <a:avLst/>
            <a:gdLst/>
            <a:ahLst/>
            <a:cxnLst/>
            <a:rect l="l" t="t" r="r" b="b"/>
            <a:pathLst>
              <a:path w="1662429" h="1508125">
                <a:moveTo>
                  <a:pt x="0" y="1507998"/>
                </a:moveTo>
                <a:lnTo>
                  <a:pt x="0" y="0"/>
                </a:lnTo>
                <a:lnTo>
                  <a:pt x="1661921" y="0"/>
                </a:lnTo>
                <a:lnTo>
                  <a:pt x="1661921" y="1507998"/>
                </a:lnTo>
                <a:lnTo>
                  <a:pt x="0" y="1507998"/>
                </a:lnTo>
                <a:close/>
              </a:path>
            </a:pathLst>
          </a:custGeom>
          <a:ln w="1905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13"/>
          <p:cNvSpPr/>
          <p:nvPr/>
        </p:nvSpPr>
        <p:spPr>
          <a:xfrm>
            <a:off x="7585742" y="2065699"/>
            <a:ext cx="1514926" cy="1374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0971373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838" y="416205"/>
            <a:ext cx="9163674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2232364" y="4506225"/>
            <a:ext cx="442024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415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4793" y="4508521"/>
            <a:ext cx="3520055" cy="449516"/>
          </a:xfrm>
          <a:custGeom>
            <a:avLst/>
            <a:gdLst/>
            <a:ahLst/>
            <a:cxnLst/>
            <a:rect l="l" t="t" r="r" b="b"/>
            <a:pathLst>
              <a:path w="3878579" h="495300">
                <a:moveTo>
                  <a:pt x="0" y="0"/>
                </a:moveTo>
                <a:lnTo>
                  <a:pt x="0" y="495300"/>
                </a:lnTo>
                <a:lnTo>
                  <a:pt x="3878579" y="495300"/>
                </a:lnTo>
                <a:lnTo>
                  <a:pt x="38785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2674273" y="4479253"/>
            <a:ext cx="3520055" cy="449516"/>
          </a:xfrm>
          <a:custGeom>
            <a:avLst/>
            <a:gdLst/>
            <a:ahLst/>
            <a:cxnLst/>
            <a:rect l="l" t="t" r="r" b="b"/>
            <a:pathLst>
              <a:path w="3878579" h="495300">
                <a:moveTo>
                  <a:pt x="0" y="0"/>
                </a:moveTo>
                <a:lnTo>
                  <a:pt x="0" y="495300"/>
                </a:lnTo>
                <a:lnTo>
                  <a:pt x="3878579" y="495300"/>
                </a:lnTo>
                <a:lnTo>
                  <a:pt x="3878579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746426" y="5092670"/>
            <a:ext cx="301924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46426" y="2229600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46426" y="4072603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6426" y="5549102"/>
            <a:ext cx="220089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17150" y="394052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4289292" y="397210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5" name="object 35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85697" y="4525146"/>
            <a:ext cx="294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lang="en-US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lang="en-US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731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1116" y="1992624"/>
            <a:ext cx="7222223" cy="1150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Ancillary data can be integrated after image classification </a:t>
            </a:r>
            <a:r>
              <a:rPr sz="1452" dirty="0">
                <a:latin typeface="Arial"/>
                <a:cs typeface="Arial"/>
              </a:rPr>
              <a:t>in order to improve the</a:t>
            </a:r>
            <a:r>
              <a:rPr sz="1452" spc="18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results.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2">
              <a:latin typeface="Times New Roman"/>
              <a:cs typeface="Times New Roman"/>
            </a:endParaRPr>
          </a:p>
          <a:p>
            <a:pPr marL="11527" marR="489877">
              <a:lnSpc>
                <a:spcPct val="100899"/>
              </a:lnSpc>
            </a:pPr>
            <a:r>
              <a:rPr sz="1634" b="1" spc="-5" dirty="0">
                <a:solidFill>
                  <a:srgbClr val="B74633"/>
                </a:solidFill>
                <a:latin typeface="Arial"/>
                <a:cs typeface="Arial"/>
              </a:rPr>
              <a:t>Post-classification sorting </a:t>
            </a:r>
            <a:r>
              <a:rPr sz="1452" dirty="0">
                <a:latin typeface="Arial"/>
                <a:cs typeface="Arial"/>
              </a:rPr>
              <a:t>- </a:t>
            </a:r>
            <a:r>
              <a:rPr sz="1452" spc="-5" dirty="0">
                <a:latin typeface="Arial"/>
                <a:cs typeface="Arial"/>
              </a:rPr>
              <a:t>application of very specific rules to classification  results and to geographical ancillary data (e.g., elevation, slope,</a:t>
            </a:r>
            <a:r>
              <a:rPr sz="1452" spc="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aspect)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4052" y="4390284"/>
            <a:ext cx="3693523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algn="just"/>
            <a:r>
              <a:rPr sz="1452" spc="-5" dirty="0">
                <a:latin typeface="Arial"/>
                <a:cs typeface="Arial"/>
              </a:rPr>
              <a:t>There </a:t>
            </a:r>
            <a:r>
              <a:rPr sz="1452" dirty="0">
                <a:latin typeface="Arial"/>
                <a:cs typeface="Arial"/>
              </a:rPr>
              <a:t>are </a:t>
            </a:r>
            <a:r>
              <a:rPr sz="1452" spc="-5" dirty="0">
                <a:latin typeface="Arial"/>
                <a:cs typeface="Arial"/>
              </a:rPr>
              <a:t>several strategies based on expert  systems, rule based systems and knowledge  base</a:t>
            </a:r>
            <a:r>
              <a:rPr sz="1452" spc="-8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systems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62931" y="3274551"/>
            <a:ext cx="419548" cy="967036"/>
          </a:xfrm>
          <a:custGeom>
            <a:avLst/>
            <a:gdLst/>
            <a:ahLst/>
            <a:cxnLst/>
            <a:rect l="l" t="t" r="r" b="b"/>
            <a:pathLst>
              <a:path w="462279" h="1065529">
                <a:moveTo>
                  <a:pt x="461759" y="798576"/>
                </a:moveTo>
                <a:lnTo>
                  <a:pt x="346697" y="798576"/>
                </a:lnTo>
                <a:lnTo>
                  <a:pt x="346697" y="0"/>
                </a:lnTo>
                <a:lnTo>
                  <a:pt x="115062" y="0"/>
                </a:lnTo>
                <a:lnTo>
                  <a:pt x="115062" y="798576"/>
                </a:lnTo>
                <a:lnTo>
                  <a:pt x="0" y="798576"/>
                </a:lnTo>
                <a:lnTo>
                  <a:pt x="230873" y="1065276"/>
                </a:lnTo>
                <a:lnTo>
                  <a:pt x="461759" y="798576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7062931" y="3274551"/>
            <a:ext cx="419548" cy="967036"/>
          </a:xfrm>
          <a:custGeom>
            <a:avLst/>
            <a:gdLst/>
            <a:ahLst/>
            <a:cxnLst/>
            <a:rect l="l" t="t" r="r" b="b"/>
            <a:pathLst>
              <a:path w="462279" h="1065529">
                <a:moveTo>
                  <a:pt x="0" y="798576"/>
                </a:moveTo>
                <a:lnTo>
                  <a:pt x="115062" y="798576"/>
                </a:lnTo>
                <a:lnTo>
                  <a:pt x="115062" y="0"/>
                </a:lnTo>
                <a:lnTo>
                  <a:pt x="346697" y="0"/>
                </a:lnTo>
                <a:lnTo>
                  <a:pt x="346697" y="798576"/>
                </a:lnTo>
                <a:lnTo>
                  <a:pt x="461759" y="798576"/>
                </a:lnTo>
                <a:lnTo>
                  <a:pt x="230873" y="1065276"/>
                </a:lnTo>
                <a:lnTo>
                  <a:pt x="0" y="798576"/>
                </a:lnTo>
                <a:close/>
              </a:path>
            </a:pathLst>
          </a:custGeom>
          <a:ln w="38099">
            <a:solidFill>
              <a:srgbClr val="CCFF33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6. </a:t>
            </a:r>
            <a:r>
              <a:rPr spc="-5" dirty="0"/>
              <a:t>Ancillary data</a:t>
            </a:r>
            <a:r>
              <a:rPr spc="18" dirty="0"/>
              <a:t> </a:t>
            </a:r>
            <a:r>
              <a:rPr spc="-5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2118316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951" y="502890"/>
            <a:ext cx="10287000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4506225"/>
            <a:ext cx="2954703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4273" y="4996543"/>
            <a:ext cx="4197211" cy="36774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>
            <a:spAutoFit/>
          </a:bodyPr>
          <a:lstStyle/>
          <a:p>
            <a:pPr marL="83567">
              <a:spcBef>
                <a:spcPts val="254"/>
              </a:spcBef>
            </a:pP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Post-classification</a:t>
            </a:r>
            <a:r>
              <a:rPr sz="2178" b="1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endParaRPr sz="2178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426" y="2229600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426" y="4072603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6" y="5549102"/>
            <a:ext cx="220089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7150" y="4011065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4289292" y="404264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4583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109" y="1911480"/>
            <a:ext cx="2958160" cy="539038"/>
          </a:xfrm>
          <a:prstGeom prst="rect">
            <a:avLst/>
          </a:prstGeom>
          <a:solidFill>
            <a:srgbClr val="9C3C2C"/>
          </a:solidFill>
          <a:ln w="38100">
            <a:solidFill>
              <a:srgbClr val="B74633"/>
            </a:solidFill>
          </a:ln>
        </p:spPr>
        <p:txBody>
          <a:bodyPr vert="horz" wrap="square" lIns="0" tIns="35731" rIns="0" bIns="0" rtlCol="0">
            <a:spAutoFit/>
          </a:bodyPr>
          <a:lstStyle/>
          <a:p>
            <a:pPr marL="999926" marR="95094" indent="-898492">
              <a:spcBef>
                <a:spcPts val="28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Post processing is required </a:t>
            </a:r>
            <a:r>
              <a:rPr sz="1634" spc="-9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634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0345" y="2917013"/>
            <a:ext cx="3106271" cy="708784"/>
          </a:xfrm>
          <a:prstGeom prst="rect">
            <a:avLst/>
          </a:prstGeom>
          <a:solidFill>
            <a:srgbClr val="808000"/>
          </a:solidFill>
          <a:ln w="38100">
            <a:solidFill>
              <a:srgbClr val="6699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160219" marR="151574" algn="ctr">
              <a:spcBef>
                <a:spcPts val="300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The final map has a vector format 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and the Spatial Unit of Analysis  was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2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pixel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5867" y="4412863"/>
            <a:ext cx="2351314" cy="484743"/>
          </a:xfrm>
          <a:prstGeom prst="rect">
            <a:avLst/>
          </a:prstGeom>
          <a:solidFill>
            <a:srgbClr val="99CC00"/>
          </a:solidFill>
          <a:ln w="38100">
            <a:solidFill>
              <a:srgbClr val="669900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712915" marR="499675" indent="-206901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Raster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to vector 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conversion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96127" y="3797372"/>
            <a:ext cx="270862" cy="476026"/>
          </a:xfrm>
          <a:custGeom>
            <a:avLst/>
            <a:gdLst/>
            <a:ahLst/>
            <a:cxnLst/>
            <a:rect l="l" t="t" r="r" b="b"/>
            <a:pathLst>
              <a:path w="298450" h="524510">
                <a:moveTo>
                  <a:pt x="297929" y="393192"/>
                </a:moveTo>
                <a:lnTo>
                  <a:pt x="223253" y="393192"/>
                </a:lnTo>
                <a:lnTo>
                  <a:pt x="223253" y="0"/>
                </a:lnTo>
                <a:lnTo>
                  <a:pt x="74675" y="0"/>
                </a:lnTo>
                <a:lnTo>
                  <a:pt x="74675" y="393192"/>
                </a:lnTo>
                <a:lnTo>
                  <a:pt x="0" y="393192"/>
                </a:lnTo>
                <a:lnTo>
                  <a:pt x="148577" y="524256"/>
                </a:lnTo>
                <a:lnTo>
                  <a:pt x="297929" y="393192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096127" y="3797372"/>
            <a:ext cx="270862" cy="476026"/>
          </a:xfrm>
          <a:custGeom>
            <a:avLst/>
            <a:gdLst/>
            <a:ahLst/>
            <a:cxnLst/>
            <a:rect l="l" t="t" r="r" b="b"/>
            <a:pathLst>
              <a:path w="298450" h="524510">
                <a:moveTo>
                  <a:pt x="0" y="393192"/>
                </a:moveTo>
                <a:lnTo>
                  <a:pt x="74675" y="393192"/>
                </a:lnTo>
                <a:lnTo>
                  <a:pt x="74675" y="0"/>
                </a:lnTo>
                <a:lnTo>
                  <a:pt x="223253" y="0"/>
                </a:lnTo>
                <a:lnTo>
                  <a:pt x="223253" y="393192"/>
                </a:lnTo>
                <a:lnTo>
                  <a:pt x="297929" y="393192"/>
                </a:lnTo>
                <a:lnTo>
                  <a:pt x="148577" y="524256"/>
                </a:lnTo>
                <a:lnTo>
                  <a:pt x="0" y="393192"/>
                </a:lnTo>
                <a:close/>
              </a:path>
            </a:pathLst>
          </a:custGeom>
          <a:ln w="2857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7660430" y="2044260"/>
            <a:ext cx="801637" cy="577455"/>
          </a:xfrm>
          <a:custGeom>
            <a:avLst/>
            <a:gdLst/>
            <a:ahLst/>
            <a:cxnLst/>
            <a:rect l="l" t="t" r="r" b="b"/>
            <a:pathLst>
              <a:path w="883284" h="636269">
                <a:moveTo>
                  <a:pt x="883170" y="445769"/>
                </a:moveTo>
                <a:lnTo>
                  <a:pt x="764298" y="445769"/>
                </a:lnTo>
                <a:lnTo>
                  <a:pt x="764298" y="366521"/>
                </a:lnTo>
                <a:lnTo>
                  <a:pt x="761354" y="320493"/>
                </a:lnTo>
                <a:lnTo>
                  <a:pt x="752758" y="276186"/>
                </a:lnTo>
                <a:lnTo>
                  <a:pt x="738864" y="233941"/>
                </a:lnTo>
                <a:lnTo>
                  <a:pt x="720025" y="194099"/>
                </a:lnTo>
                <a:lnTo>
                  <a:pt x="696596" y="157003"/>
                </a:lnTo>
                <a:lnTo>
                  <a:pt x="668929" y="122992"/>
                </a:lnTo>
                <a:lnTo>
                  <a:pt x="637380" y="92409"/>
                </a:lnTo>
                <a:lnTo>
                  <a:pt x="602301" y="65595"/>
                </a:lnTo>
                <a:lnTo>
                  <a:pt x="564046" y="42891"/>
                </a:lnTo>
                <a:lnTo>
                  <a:pt x="522969" y="24638"/>
                </a:lnTo>
                <a:lnTo>
                  <a:pt x="479425" y="11177"/>
                </a:lnTo>
                <a:lnTo>
                  <a:pt x="433766" y="2851"/>
                </a:lnTo>
                <a:lnTo>
                  <a:pt x="386346" y="0"/>
                </a:lnTo>
                <a:lnTo>
                  <a:pt x="0" y="0"/>
                </a:lnTo>
                <a:lnTo>
                  <a:pt x="0" y="190499"/>
                </a:lnTo>
                <a:lnTo>
                  <a:pt x="386346" y="190499"/>
                </a:lnTo>
                <a:lnTo>
                  <a:pt x="423867" y="199442"/>
                </a:lnTo>
                <a:lnTo>
                  <a:pt x="456489" y="224369"/>
                </a:lnTo>
                <a:lnTo>
                  <a:pt x="482237" y="262426"/>
                </a:lnTo>
                <a:lnTo>
                  <a:pt x="499134" y="310761"/>
                </a:lnTo>
                <a:lnTo>
                  <a:pt x="505205" y="366521"/>
                </a:lnTo>
                <a:lnTo>
                  <a:pt x="505205" y="536919"/>
                </a:lnTo>
                <a:lnTo>
                  <a:pt x="634758" y="636269"/>
                </a:lnTo>
                <a:lnTo>
                  <a:pt x="883170" y="445769"/>
                </a:lnTo>
                <a:close/>
              </a:path>
              <a:path w="883284" h="636269">
                <a:moveTo>
                  <a:pt x="505205" y="536919"/>
                </a:moveTo>
                <a:lnTo>
                  <a:pt x="505205" y="445769"/>
                </a:lnTo>
                <a:lnTo>
                  <a:pt x="386346" y="445769"/>
                </a:lnTo>
                <a:lnTo>
                  <a:pt x="505205" y="536919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7660430" y="2044260"/>
            <a:ext cx="801637" cy="577455"/>
          </a:xfrm>
          <a:custGeom>
            <a:avLst/>
            <a:gdLst/>
            <a:ahLst/>
            <a:cxnLst/>
            <a:rect l="l" t="t" r="r" b="b"/>
            <a:pathLst>
              <a:path w="883284" h="636269">
                <a:moveTo>
                  <a:pt x="634758" y="636269"/>
                </a:moveTo>
                <a:lnTo>
                  <a:pt x="883170" y="445769"/>
                </a:lnTo>
                <a:lnTo>
                  <a:pt x="764298" y="445769"/>
                </a:lnTo>
                <a:lnTo>
                  <a:pt x="764298" y="366521"/>
                </a:lnTo>
                <a:lnTo>
                  <a:pt x="761354" y="320493"/>
                </a:lnTo>
                <a:lnTo>
                  <a:pt x="752758" y="276186"/>
                </a:lnTo>
                <a:lnTo>
                  <a:pt x="738864" y="233941"/>
                </a:lnTo>
                <a:lnTo>
                  <a:pt x="720025" y="194099"/>
                </a:lnTo>
                <a:lnTo>
                  <a:pt x="696596" y="157003"/>
                </a:lnTo>
                <a:lnTo>
                  <a:pt x="668929" y="122992"/>
                </a:lnTo>
                <a:lnTo>
                  <a:pt x="637380" y="92409"/>
                </a:lnTo>
                <a:lnTo>
                  <a:pt x="602301" y="65595"/>
                </a:lnTo>
                <a:lnTo>
                  <a:pt x="564046" y="42891"/>
                </a:lnTo>
                <a:lnTo>
                  <a:pt x="522969" y="24638"/>
                </a:lnTo>
                <a:lnTo>
                  <a:pt x="479425" y="11177"/>
                </a:lnTo>
                <a:lnTo>
                  <a:pt x="433766" y="2851"/>
                </a:lnTo>
                <a:lnTo>
                  <a:pt x="386346" y="0"/>
                </a:lnTo>
                <a:lnTo>
                  <a:pt x="0" y="0"/>
                </a:lnTo>
                <a:lnTo>
                  <a:pt x="0" y="190499"/>
                </a:lnTo>
                <a:lnTo>
                  <a:pt x="386346" y="190499"/>
                </a:lnTo>
                <a:lnTo>
                  <a:pt x="423867" y="199442"/>
                </a:lnTo>
                <a:lnTo>
                  <a:pt x="456489" y="224369"/>
                </a:lnTo>
                <a:lnTo>
                  <a:pt x="482237" y="262426"/>
                </a:lnTo>
                <a:lnTo>
                  <a:pt x="499134" y="310761"/>
                </a:lnTo>
                <a:lnTo>
                  <a:pt x="505205" y="366521"/>
                </a:lnTo>
                <a:lnTo>
                  <a:pt x="505205" y="445769"/>
                </a:lnTo>
                <a:lnTo>
                  <a:pt x="386346" y="445769"/>
                </a:lnTo>
                <a:lnTo>
                  <a:pt x="634758" y="636269"/>
                </a:lnTo>
                <a:close/>
              </a:path>
            </a:pathLst>
          </a:custGeom>
          <a:ln w="2857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11202" y="2917013"/>
            <a:ext cx="3423237" cy="708784"/>
          </a:xfrm>
          <a:prstGeom prst="rect">
            <a:avLst/>
          </a:prstGeom>
          <a:solidFill>
            <a:srgbClr val="808000"/>
          </a:solidFill>
          <a:ln w="38099">
            <a:solidFill>
              <a:srgbClr val="6699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109502" marR="102586" algn="ctr">
              <a:spcBef>
                <a:spcPts val="300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The Minimum Mapping Unit of the very  final map is larger than the spatial unit  used in the</a:t>
            </a:r>
            <a:r>
              <a:rPr sz="1452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classification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0843" y="4412863"/>
            <a:ext cx="1707584" cy="484743"/>
          </a:xfrm>
          <a:prstGeom prst="rect">
            <a:avLst/>
          </a:prstGeom>
          <a:solidFill>
            <a:srgbClr val="99CC00"/>
          </a:solidFill>
          <a:ln w="38099">
            <a:solidFill>
              <a:srgbClr val="669900"/>
            </a:solidFill>
          </a:ln>
        </p:spPr>
        <p:txBody>
          <a:bodyPr vert="horz" wrap="square" lIns="0" tIns="37460" rIns="0" bIns="0" rtlCol="0">
            <a:spAutoFit/>
          </a:bodyPr>
          <a:lstStyle/>
          <a:p>
            <a:pPr marL="263381" marR="256465" indent="393054">
              <a:spcBef>
                <a:spcPts val="295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Map 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generalisation</a:t>
            </a:r>
            <a:endParaRPr sz="145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7648" y="5544952"/>
            <a:ext cx="1707584" cy="261867"/>
          </a:xfrm>
          <a:prstGeom prst="rect">
            <a:avLst/>
          </a:prstGeom>
          <a:solidFill>
            <a:srgbClr val="99CC00"/>
          </a:solidFill>
          <a:ln w="38100">
            <a:solidFill>
              <a:srgbClr val="669900"/>
            </a:solidFill>
          </a:ln>
        </p:spPr>
        <p:txBody>
          <a:bodyPr vert="horz" wrap="square" lIns="0" tIns="38036" rIns="0" bIns="0" rtlCol="0">
            <a:spAutoFit/>
          </a:bodyPr>
          <a:lstStyle/>
          <a:p>
            <a:pPr marL="432820">
              <a:spcBef>
                <a:spcPts val="300"/>
              </a:spcBef>
            </a:pPr>
            <a:r>
              <a:rPr sz="1452" spc="-9" dirty="0">
                <a:solidFill>
                  <a:srgbClr val="FFFFFF"/>
                </a:solidFill>
                <a:latin typeface="Arial"/>
                <a:cs typeface="Arial"/>
              </a:rPr>
              <a:t>Upscaling</a:t>
            </a:r>
            <a:endParaRPr sz="1452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1506" y="3859613"/>
            <a:ext cx="270862" cy="475450"/>
          </a:xfrm>
          <a:custGeom>
            <a:avLst/>
            <a:gdLst/>
            <a:ahLst/>
            <a:cxnLst/>
            <a:rect l="l" t="t" r="r" b="b"/>
            <a:pathLst>
              <a:path w="298450" h="523875">
                <a:moveTo>
                  <a:pt x="297941" y="393191"/>
                </a:moveTo>
                <a:lnTo>
                  <a:pt x="223265" y="393191"/>
                </a:lnTo>
                <a:lnTo>
                  <a:pt x="223265" y="0"/>
                </a:lnTo>
                <a:lnTo>
                  <a:pt x="74675" y="0"/>
                </a:lnTo>
                <a:lnTo>
                  <a:pt x="74675" y="393191"/>
                </a:lnTo>
                <a:lnTo>
                  <a:pt x="0" y="393191"/>
                </a:lnTo>
                <a:lnTo>
                  <a:pt x="149351" y="523493"/>
                </a:lnTo>
                <a:lnTo>
                  <a:pt x="297941" y="393191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3671506" y="3859613"/>
            <a:ext cx="270862" cy="475450"/>
          </a:xfrm>
          <a:custGeom>
            <a:avLst/>
            <a:gdLst/>
            <a:ahLst/>
            <a:cxnLst/>
            <a:rect l="l" t="t" r="r" b="b"/>
            <a:pathLst>
              <a:path w="298450" h="523875">
                <a:moveTo>
                  <a:pt x="0" y="393191"/>
                </a:moveTo>
                <a:lnTo>
                  <a:pt x="74675" y="393191"/>
                </a:lnTo>
                <a:lnTo>
                  <a:pt x="74675" y="0"/>
                </a:lnTo>
                <a:lnTo>
                  <a:pt x="223265" y="0"/>
                </a:lnTo>
                <a:lnTo>
                  <a:pt x="223265" y="393191"/>
                </a:lnTo>
                <a:lnTo>
                  <a:pt x="297941" y="393191"/>
                </a:lnTo>
                <a:lnTo>
                  <a:pt x="149351" y="523493"/>
                </a:lnTo>
                <a:lnTo>
                  <a:pt x="0" y="393191"/>
                </a:lnTo>
                <a:close/>
              </a:path>
            </a:pathLst>
          </a:custGeom>
          <a:ln w="2857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3625172" y="5044952"/>
            <a:ext cx="279507" cy="409750"/>
          </a:xfrm>
          <a:custGeom>
            <a:avLst/>
            <a:gdLst/>
            <a:ahLst/>
            <a:cxnLst/>
            <a:rect l="l" t="t" r="r" b="b"/>
            <a:pathLst>
              <a:path w="307975" h="451485">
                <a:moveTo>
                  <a:pt x="307848" y="90677"/>
                </a:moveTo>
                <a:lnTo>
                  <a:pt x="153924" y="0"/>
                </a:lnTo>
                <a:lnTo>
                  <a:pt x="0" y="90677"/>
                </a:lnTo>
                <a:lnTo>
                  <a:pt x="76962" y="90677"/>
                </a:lnTo>
                <a:lnTo>
                  <a:pt x="76962" y="406146"/>
                </a:lnTo>
                <a:lnTo>
                  <a:pt x="153924" y="451104"/>
                </a:lnTo>
                <a:lnTo>
                  <a:pt x="230886" y="406146"/>
                </a:lnTo>
                <a:lnTo>
                  <a:pt x="230886" y="90677"/>
                </a:lnTo>
                <a:lnTo>
                  <a:pt x="307848" y="90677"/>
                </a:lnTo>
                <a:close/>
              </a:path>
              <a:path w="307975" h="451485">
                <a:moveTo>
                  <a:pt x="76962" y="406146"/>
                </a:moveTo>
                <a:lnTo>
                  <a:pt x="76962" y="361188"/>
                </a:lnTo>
                <a:lnTo>
                  <a:pt x="0" y="361188"/>
                </a:lnTo>
                <a:lnTo>
                  <a:pt x="76962" y="406146"/>
                </a:lnTo>
                <a:close/>
              </a:path>
              <a:path w="307975" h="451485">
                <a:moveTo>
                  <a:pt x="307848" y="361188"/>
                </a:moveTo>
                <a:lnTo>
                  <a:pt x="230886" y="361188"/>
                </a:lnTo>
                <a:lnTo>
                  <a:pt x="230886" y="406146"/>
                </a:lnTo>
                <a:lnTo>
                  <a:pt x="307848" y="361188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3625172" y="5044952"/>
            <a:ext cx="279507" cy="409750"/>
          </a:xfrm>
          <a:custGeom>
            <a:avLst/>
            <a:gdLst/>
            <a:ahLst/>
            <a:cxnLst/>
            <a:rect l="l" t="t" r="r" b="b"/>
            <a:pathLst>
              <a:path w="307975" h="451485">
                <a:moveTo>
                  <a:pt x="153924" y="0"/>
                </a:moveTo>
                <a:lnTo>
                  <a:pt x="307848" y="90677"/>
                </a:lnTo>
                <a:lnTo>
                  <a:pt x="230886" y="90677"/>
                </a:lnTo>
                <a:lnTo>
                  <a:pt x="230886" y="361188"/>
                </a:lnTo>
                <a:lnTo>
                  <a:pt x="307848" y="361188"/>
                </a:lnTo>
                <a:lnTo>
                  <a:pt x="153924" y="451104"/>
                </a:lnTo>
                <a:lnTo>
                  <a:pt x="0" y="361188"/>
                </a:lnTo>
                <a:lnTo>
                  <a:pt x="76962" y="361188"/>
                </a:lnTo>
                <a:lnTo>
                  <a:pt x="76962" y="90677"/>
                </a:lnTo>
                <a:lnTo>
                  <a:pt x="0" y="90677"/>
                </a:lnTo>
                <a:lnTo>
                  <a:pt x="153924" y="0"/>
                </a:lnTo>
                <a:close/>
              </a:path>
            </a:pathLst>
          </a:custGeom>
          <a:ln w="28574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3547716" y="2114799"/>
            <a:ext cx="801061" cy="577455"/>
          </a:xfrm>
          <a:custGeom>
            <a:avLst/>
            <a:gdLst/>
            <a:ahLst/>
            <a:cxnLst/>
            <a:rect l="l" t="t" r="r" b="b"/>
            <a:pathLst>
              <a:path w="882650" h="636269">
                <a:moveTo>
                  <a:pt x="882396" y="190500"/>
                </a:moveTo>
                <a:lnTo>
                  <a:pt x="882396" y="0"/>
                </a:lnTo>
                <a:lnTo>
                  <a:pt x="496824" y="0"/>
                </a:lnTo>
                <a:lnTo>
                  <a:pt x="449404" y="2851"/>
                </a:lnTo>
                <a:lnTo>
                  <a:pt x="403745" y="11177"/>
                </a:lnTo>
                <a:lnTo>
                  <a:pt x="360200" y="24638"/>
                </a:lnTo>
                <a:lnTo>
                  <a:pt x="319124" y="42891"/>
                </a:lnTo>
                <a:lnTo>
                  <a:pt x="280869" y="65595"/>
                </a:lnTo>
                <a:lnTo>
                  <a:pt x="245790" y="92409"/>
                </a:lnTo>
                <a:lnTo>
                  <a:pt x="214240" y="122992"/>
                </a:lnTo>
                <a:lnTo>
                  <a:pt x="186574" y="157003"/>
                </a:lnTo>
                <a:lnTo>
                  <a:pt x="163144" y="194099"/>
                </a:lnTo>
                <a:lnTo>
                  <a:pt x="144306" y="233941"/>
                </a:lnTo>
                <a:lnTo>
                  <a:pt x="130411" y="276186"/>
                </a:lnTo>
                <a:lnTo>
                  <a:pt x="121815" y="320493"/>
                </a:lnTo>
                <a:lnTo>
                  <a:pt x="118871" y="366522"/>
                </a:lnTo>
                <a:lnTo>
                  <a:pt x="118871" y="445770"/>
                </a:lnTo>
                <a:lnTo>
                  <a:pt x="0" y="445770"/>
                </a:lnTo>
                <a:lnTo>
                  <a:pt x="248412" y="636270"/>
                </a:lnTo>
                <a:lnTo>
                  <a:pt x="377189" y="537513"/>
                </a:lnTo>
                <a:lnTo>
                  <a:pt x="377189" y="366522"/>
                </a:lnTo>
                <a:lnTo>
                  <a:pt x="383267" y="310761"/>
                </a:lnTo>
                <a:lnTo>
                  <a:pt x="400208" y="262426"/>
                </a:lnTo>
                <a:lnTo>
                  <a:pt x="426073" y="224369"/>
                </a:lnTo>
                <a:lnTo>
                  <a:pt x="458925" y="199442"/>
                </a:lnTo>
                <a:lnTo>
                  <a:pt x="496824" y="190500"/>
                </a:lnTo>
                <a:lnTo>
                  <a:pt x="882396" y="190500"/>
                </a:lnTo>
                <a:close/>
              </a:path>
              <a:path w="882650" h="636269">
                <a:moveTo>
                  <a:pt x="496824" y="445770"/>
                </a:moveTo>
                <a:lnTo>
                  <a:pt x="377189" y="445770"/>
                </a:lnTo>
                <a:lnTo>
                  <a:pt x="377189" y="537513"/>
                </a:lnTo>
                <a:lnTo>
                  <a:pt x="496824" y="445770"/>
                </a:lnTo>
                <a:close/>
              </a:path>
            </a:pathLst>
          </a:custGeom>
          <a:solidFill>
            <a:srgbClr val="076548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/>
          <p:nvPr/>
        </p:nvSpPr>
        <p:spPr>
          <a:xfrm>
            <a:off x="3547716" y="2114799"/>
            <a:ext cx="801061" cy="577455"/>
          </a:xfrm>
          <a:custGeom>
            <a:avLst/>
            <a:gdLst/>
            <a:ahLst/>
            <a:cxnLst/>
            <a:rect l="l" t="t" r="r" b="b"/>
            <a:pathLst>
              <a:path w="882650" h="636269">
                <a:moveTo>
                  <a:pt x="248412" y="636270"/>
                </a:moveTo>
                <a:lnTo>
                  <a:pt x="0" y="445770"/>
                </a:lnTo>
                <a:lnTo>
                  <a:pt x="118871" y="445770"/>
                </a:lnTo>
                <a:lnTo>
                  <a:pt x="118871" y="366522"/>
                </a:lnTo>
                <a:lnTo>
                  <a:pt x="121815" y="320493"/>
                </a:lnTo>
                <a:lnTo>
                  <a:pt x="130411" y="276186"/>
                </a:lnTo>
                <a:lnTo>
                  <a:pt x="144306" y="233941"/>
                </a:lnTo>
                <a:lnTo>
                  <a:pt x="163144" y="194099"/>
                </a:lnTo>
                <a:lnTo>
                  <a:pt x="186574" y="157003"/>
                </a:lnTo>
                <a:lnTo>
                  <a:pt x="214240" y="122992"/>
                </a:lnTo>
                <a:lnTo>
                  <a:pt x="245790" y="92409"/>
                </a:lnTo>
                <a:lnTo>
                  <a:pt x="280869" y="65595"/>
                </a:lnTo>
                <a:lnTo>
                  <a:pt x="319124" y="42891"/>
                </a:lnTo>
                <a:lnTo>
                  <a:pt x="360200" y="24638"/>
                </a:lnTo>
                <a:lnTo>
                  <a:pt x="403745" y="11177"/>
                </a:lnTo>
                <a:lnTo>
                  <a:pt x="449404" y="2851"/>
                </a:lnTo>
                <a:lnTo>
                  <a:pt x="496824" y="0"/>
                </a:lnTo>
                <a:lnTo>
                  <a:pt x="882396" y="0"/>
                </a:lnTo>
                <a:lnTo>
                  <a:pt x="882396" y="190500"/>
                </a:lnTo>
                <a:lnTo>
                  <a:pt x="496824" y="190500"/>
                </a:lnTo>
                <a:lnTo>
                  <a:pt x="458925" y="199442"/>
                </a:lnTo>
                <a:lnTo>
                  <a:pt x="426073" y="224369"/>
                </a:lnTo>
                <a:lnTo>
                  <a:pt x="400208" y="262426"/>
                </a:lnTo>
                <a:lnTo>
                  <a:pt x="383267" y="310761"/>
                </a:lnTo>
                <a:lnTo>
                  <a:pt x="377189" y="366522"/>
                </a:lnTo>
                <a:lnTo>
                  <a:pt x="377189" y="445770"/>
                </a:lnTo>
                <a:lnTo>
                  <a:pt x="496824" y="445770"/>
                </a:lnTo>
                <a:lnTo>
                  <a:pt x="248412" y="636270"/>
                </a:lnTo>
                <a:close/>
              </a:path>
            </a:pathLst>
          </a:custGeom>
          <a:ln w="2857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7. </a:t>
            </a:r>
            <a:r>
              <a:rPr spc="-5" dirty="0"/>
              <a:t>Post-classification</a:t>
            </a:r>
            <a:r>
              <a:rPr spc="36" dirty="0"/>
              <a:t> </a:t>
            </a:r>
            <a:r>
              <a:rPr spc="-5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1557090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6748" y="1758645"/>
            <a:ext cx="1786538" cy="261867"/>
          </a:xfrm>
          <a:prstGeom prst="rect">
            <a:avLst/>
          </a:prstGeom>
          <a:solidFill>
            <a:srgbClr val="B74633"/>
          </a:solidFill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Map format =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raster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6748" y="3693637"/>
            <a:ext cx="1817082" cy="261867"/>
          </a:xfrm>
          <a:prstGeom prst="rect">
            <a:avLst/>
          </a:prstGeom>
          <a:solidFill>
            <a:srgbClr val="B74633"/>
          </a:solidFill>
        </p:spPr>
        <p:txBody>
          <a:bodyPr vert="horz" wrap="square" lIns="0" tIns="38036" rIns="0" bIns="0" rtlCol="0">
            <a:spAutoFit/>
          </a:bodyPr>
          <a:lstStyle/>
          <a:p>
            <a:pPr marL="83567">
              <a:spcBef>
                <a:spcPts val="300"/>
              </a:spcBef>
            </a:pP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Map format =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vector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8781" y="2228908"/>
            <a:ext cx="3319503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MMU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pixel size of input satellite</a:t>
            </a:r>
            <a:r>
              <a:rPr sz="1452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5212" y="2651221"/>
            <a:ext cx="4899148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Image </a:t>
            </a:r>
            <a:r>
              <a:rPr sz="1271" b="1" i="1" spc="-5" dirty="0">
                <a:latin typeface="Arial"/>
                <a:cs typeface="Arial"/>
              </a:rPr>
              <a:t>classification &gt; accuracy</a:t>
            </a:r>
            <a:r>
              <a:rPr sz="1271" b="1" i="1" spc="23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8896" y="1320886"/>
            <a:ext cx="7976027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The steps required to information extraction depend on the defined mapping</a:t>
            </a:r>
            <a:r>
              <a:rPr sz="1634" spc="-14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approach: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8781" y="2959198"/>
            <a:ext cx="3319503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MMU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pixel size of input satellite</a:t>
            </a:r>
            <a:r>
              <a:rPr sz="1452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5212" y="3375288"/>
            <a:ext cx="6331836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Image </a:t>
            </a:r>
            <a:r>
              <a:rPr sz="1271" b="1" i="1" spc="-9" dirty="0">
                <a:latin typeface="Arial"/>
                <a:cs typeface="Arial"/>
              </a:rPr>
              <a:t>classification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post-processing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accuracy</a:t>
            </a:r>
            <a:r>
              <a:rPr sz="1271" b="1" i="1" spc="172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0276" y="3613417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195072" y="57150"/>
                </a:moveTo>
                <a:lnTo>
                  <a:pt x="97536" y="0"/>
                </a:lnTo>
                <a:lnTo>
                  <a:pt x="0" y="57150"/>
                </a:lnTo>
                <a:lnTo>
                  <a:pt x="48768" y="57150"/>
                </a:lnTo>
                <a:lnTo>
                  <a:pt x="48768" y="258318"/>
                </a:lnTo>
                <a:lnTo>
                  <a:pt x="97536" y="287274"/>
                </a:lnTo>
                <a:lnTo>
                  <a:pt x="146304" y="258317"/>
                </a:lnTo>
                <a:lnTo>
                  <a:pt x="146304" y="57150"/>
                </a:lnTo>
                <a:lnTo>
                  <a:pt x="195072" y="57150"/>
                </a:lnTo>
                <a:close/>
              </a:path>
              <a:path w="195579" h="287654">
                <a:moveTo>
                  <a:pt x="48768" y="258318"/>
                </a:moveTo>
                <a:lnTo>
                  <a:pt x="48768" y="229362"/>
                </a:lnTo>
                <a:lnTo>
                  <a:pt x="0" y="229362"/>
                </a:lnTo>
                <a:lnTo>
                  <a:pt x="48768" y="258318"/>
                </a:lnTo>
                <a:close/>
              </a:path>
              <a:path w="195579" h="287654">
                <a:moveTo>
                  <a:pt x="195072" y="229362"/>
                </a:moveTo>
                <a:lnTo>
                  <a:pt x="146304" y="229362"/>
                </a:lnTo>
                <a:lnTo>
                  <a:pt x="146304" y="258317"/>
                </a:lnTo>
                <a:lnTo>
                  <a:pt x="195072" y="229362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6600276" y="3613417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97536" y="0"/>
                </a:moveTo>
                <a:lnTo>
                  <a:pt x="195072" y="57150"/>
                </a:lnTo>
                <a:lnTo>
                  <a:pt x="146304" y="57150"/>
                </a:lnTo>
                <a:lnTo>
                  <a:pt x="146304" y="229362"/>
                </a:lnTo>
                <a:lnTo>
                  <a:pt x="195072" y="229362"/>
                </a:lnTo>
                <a:lnTo>
                  <a:pt x="97536" y="287274"/>
                </a:lnTo>
                <a:lnTo>
                  <a:pt x="0" y="229362"/>
                </a:lnTo>
                <a:lnTo>
                  <a:pt x="48768" y="229362"/>
                </a:lnTo>
                <a:lnTo>
                  <a:pt x="48768" y="57150"/>
                </a:lnTo>
                <a:lnTo>
                  <a:pt x="0" y="57150"/>
                </a:lnTo>
                <a:lnTo>
                  <a:pt x="97536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6316262" y="3889811"/>
            <a:ext cx="772822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upscaling</a:t>
            </a:r>
            <a:endParaRPr sz="127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8781" y="4168050"/>
            <a:ext cx="3142577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Spatial unit of analysis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sz="1452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pixel</a:t>
            </a:r>
            <a:endParaRPr sz="145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5212" y="4503920"/>
            <a:ext cx="6331836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Image </a:t>
            </a:r>
            <a:r>
              <a:rPr sz="1271" b="1" i="1" spc="-9" dirty="0">
                <a:latin typeface="Arial"/>
                <a:cs typeface="Arial"/>
              </a:rPr>
              <a:t>classification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post-processing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accuracy</a:t>
            </a:r>
            <a:r>
              <a:rPr sz="1271" b="1" i="1" spc="172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50760" y="4708162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195072" y="57150"/>
                </a:moveTo>
                <a:lnTo>
                  <a:pt x="97536" y="0"/>
                </a:lnTo>
                <a:lnTo>
                  <a:pt x="0" y="57150"/>
                </a:lnTo>
                <a:lnTo>
                  <a:pt x="48768" y="57150"/>
                </a:lnTo>
                <a:lnTo>
                  <a:pt x="48768" y="258699"/>
                </a:lnTo>
                <a:lnTo>
                  <a:pt x="97536" y="287274"/>
                </a:lnTo>
                <a:lnTo>
                  <a:pt x="146304" y="258699"/>
                </a:lnTo>
                <a:lnTo>
                  <a:pt x="146304" y="57150"/>
                </a:lnTo>
                <a:lnTo>
                  <a:pt x="195072" y="57150"/>
                </a:lnTo>
                <a:close/>
              </a:path>
              <a:path w="195579" h="287654">
                <a:moveTo>
                  <a:pt x="48768" y="258699"/>
                </a:moveTo>
                <a:lnTo>
                  <a:pt x="48768" y="230124"/>
                </a:lnTo>
                <a:lnTo>
                  <a:pt x="0" y="230124"/>
                </a:lnTo>
                <a:lnTo>
                  <a:pt x="48768" y="258699"/>
                </a:lnTo>
                <a:close/>
              </a:path>
              <a:path w="195579" h="287654">
                <a:moveTo>
                  <a:pt x="195072" y="230124"/>
                </a:moveTo>
                <a:lnTo>
                  <a:pt x="146304" y="230124"/>
                </a:lnTo>
                <a:lnTo>
                  <a:pt x="146304" y="258699"/>
                </a:lnTo>
                <a:lnTo>
                  <a:pt x="195072" y="230124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6650760" y="4708162"/>
            <a:ext cx="177501" cy="261065"/>
          </a:xfrm>
          <a:custGeom>
            <a:avLst/>
            <a:gdLst/>
            <a:ahLst/>
            <a:cxnLst/>
            <a:rect l="l" t="t" r="r" b="b"/>
            <a:pathLst>
              <a:path w="195579" h="287654">
                <a:moveTo>
                  <a:pt x="97536" y="0"/>
                </a:moveTo>
                <a:lnTo>
                  <a:pt x="195072" y="57150"/>
                </a:lnTo>
                <a:lnTo>
                  <a:pt x="146304" y="57150"/>
                </a:lnTo>
                <a:lnTo>
                  <a:pt x="146304" y="230124"/>
                </a:lnTo>
                <a:lnTo>
                  <a:pt x="195072" y="230124"/>
                </a:lnTo>
                <a:lnTo>
                  <a:pt x="97536" y="287274"/>
                </a:lnTo>
                <a:lnTo>
                  <a:pt x="0" y="230124"/>
                </a:lnTo>
                <a:lnTo>
                  <a:pt x="48768" y="230124"/>
                </a:lnTo>
                <a:lnTo>
                  <a:pt x="48768" y="57150"/>
                </a:lnTo>
                <a:lnTo>
                  <a:pt x="0" y="57150"/>
                </a:lnTo>
                <a:lnTo>
                  <a:pt x="97536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5792058" y="4985248"/>
            <a:ext cx="3448594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Generalisation </a:t>
            </a:r>
            <a:r>
              <a:rPr sz="1271" b="1" spc="-5" dirty="0">
                <a:solidFill>
                  <a:srgbClr val="BD4A35"/>
                </a:solidFill>
                <a:latin typeface="Arial"/>
                <a:cs typeface="Arial"/>
              </a:rPr>
              <a:t>+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Raster </a:t>
            </a:r>
            <a:r>
              <a:rPr sz="1271" b="1" spc="-5" dirty="0">
                <a:solidFill>
                  <a:srgbClr val="BD4A35"/>
                </a:solidFill>
                <a:latin typeface="Arial"/>
                <a:cs typeface="Arial"/>
              </a:rPr>
              <a:t>to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vector</a:t>
            </a:r>
            <a:r>
              <a:rPr sz="1271" b="1" spc="50" dirty="0">
                <a:solidFill>
                  <a:srgbClr val="BD4A35"/>
                </a:solidFill>
                <a:latin typeface="Arial"/>
                <a:cs typeface="Arial"/>
              </a:rPr>
              <a:t>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conversion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8782" y="4999308"/>
            <a:ext cx="2703435" cy="261285"/>
          </a:xfrm>
          <a:prstGeom prst="rect">
            <a:avLst/>
          </a:prstGeom>
          <a:solidFill>
            <a:srgbClr val="68B04E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Spatial unit of analysis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452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object</a:t>
            </a:r>
            <a:endParaRPr sz="145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5211" y="5368374"/>
            <a:ext cx="6362955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860" marR="4611" indent="-829909"/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Image segmentation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Feature selection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latin typeface="Arial"/>
                <a:cs typeface="Arial"/>
              </a:rPr>
              <a:t>Image classification </a:t>
            </a:r>
            <a:r>
              <a:rPr sz="1271" b="1" i="1" spc="-5" dirty="0">
                <a:latin typeface="Arial"/>
                <a:cs typeface="Arial"/>
              </a:rPr>
              <a:t>&gt; </a:t>
            </a:r>
            <a:r>
              <a:rPr sz="1271" b="1" i="1" spc="-9" dirty="0">
                <a:solidFill>
                  <a:srgbClr val="BD4A35"/>
                </a:solidFill>
                <a:latin typeface="Arial"/>
                <a:cs typeface="Arial"/>
              </a:rPr>
              <a:t>post-processing </a:t>
            </a:r>
            <a:r>
              <a:rPr sz="1271" b="1" i="1" spc="-5" dirty="0">
                <a:latin typeface="Arial"/>
                <a:cs typeface="Arial"/>
              </a:rPr>
              <a:t>&gt;  </a:t>
            </a:r>
            <a:r>
              <a:rPr sz="1271" b="1" i="1" spc="-9" dirty="0">
                <a:latin typeface="Arial"/>
                <a:cs typeface="Arial"/>
              </a:rPr>
              <a:t>accuracy</a:t>
            </a:r>
            <a:r>
              <a:rPr sz="1271" b="1" i="1" spc="-32" dirty="0">
                <a:latin typeface="Arial"/>
                <a:cs typeface="Arial"/>
              </a:rPr>
              <a:t> </a:t>
            </a:r>
            <a:r>
              <a:rPr sz="1271" b="1" i="1" spc="-9" dirty="0">
                <a:latin typeface="Arial"/>
                <a:cs typeface="Arial"/>
              </a:rPr>
              <a:t>assessment</a:t>
            </a:r>
            <a:endParaRPr sz="127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3137" y="5808899"/>
            <a:ext cx="1140503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Generalisation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14649" y="5560858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5" h="287654">
                <a:moveTo>
                  <a:pt x="195846" y="57912"/>
                </a:moveTo>
                <a:lnTo>
                  <a:pt x="97548" y="0"/>
                </a:lnTo>
                <a:lnTo>
                  <a:pt x="0" y="57912"/>
                </a:lnTo>
                <a:lnTo>
                  <a:pt x="48780" y="57912"/>
                </a:lnTo>
                <a:lnTo>
                  <a:pt x="48780" y="258702"/>
                </a:lnTo>
                <a:lnTo>
                  <a:pt x="97548" y="287274"/>
                </a:lnTo>
                <a:lnTo>
                  <a:pt x="146303" y="258927"/>
                </a:lnTo>
                <a:lnTo>
                  <a:pt x="146303" y="57912"/>
                </a:lnTo>
                <a:lnTo>
                  <a:pt x="195846" y="57912"/>
                </a:lnTo>
                <a:close/>
              </a:path>
              <a:path w="196215" h="287654">
                <a:moveTo>
                  <a:pt x="48780" y="258702"/>
                </a:moveTo>
                <a:lnTo>
                  <a:pt x="48780" y="230124"/>
                </a:lnTo>
                <a:lnTo>
                  <a:pt x="0" y="230124"/>
                </a:lnTo>
                <a:lnTo>
                  <a:pt x="48780" y="258702"/>
                </a:lnTo>
                <a:close/>
              </a:path>
              <a:path w="196215" h="287654">
                <a:moveTo>
                  <a:pt x="195846" y="230124"/>
                </a:moveTo>
                <a:lnTo>
                  <a:pt x="146303" y="230124"/>
                </a:lnTo>
                <a:lnTo>
                  <a:pt x="146303" y="258927"/>
                </a:lnTo>
                <a:lnTo>
                  <a:pt x="195846" y="230124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8314649" y="5560858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5" h="287654">
                <a:moveTo>
                  <a:pt x="97548" y="0"/>
                </a:moveTo>
                <a:lnTo>
                  <a:pt x="195846" y="57912"/>
                </a:lnTo>
                <a:lnTo>
                  <a:pt x="146303" y="57912"/>
                </a:lnTo>
                <a:lnTo>
                  <a:pt x="146303" y="230124"/>
                </a:lnTo>
                <a:lnTo>
                  <a:pt x="195846" y="230124"/>
                </a:lnTo>
                <a:lnTo>
                  <a:pt x="97548" y="287274"/>
                </a:lnTo>
                <a:lnTo>
                  <a:pt x="0" y="230124"/>
                </a:lnTo>
                <a:lnTo>
                  <a:pt x="48780" y="230124"/>
                </a:lnTo>
                <a:lnTo>
                  <a:pt x="48780" y="57912"/>
                </a:lnTo>
                <a:lnTo>
                  <a:pt x="0" y="57912"/>
                </a:lnTo>
                <a:lnTo>
                  <a:pt x="97548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3266251" y="5584372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4" h="287654">
                <a:moveTo>
                  <a:pt x="195833" y="57150"/>
                </a:moveTo>
                <a:lnTo>
                  <a:pt x="97535" y="0"/>
                </a:lnTo>
                <a:lnTo>
                  <a:pt x="0" y="57150"/>
                </a:lnTo>
                <a:lnTo>
                  <a:pt x="48767" y="57150"/>
                </a:lnTo>
                <a:lnTo>
                  <a:pt x="48767" y="258317"/>
                </a:lnTo>
                <a:lnTo>
                  <a:pt x="97535" y="287274"/>
                </a:lnTo>
                <a:lnTo>
                  <a:pt x="146303" y="258542"/>
                </a:lnTo>
                <a:lnTo>
                  <a:pt x="146303" y="57150"/>
                </a:lnTo>
                <a:lnTo>
                  <a:pt x="195833" y="57150"/>
                </a:lnTo>
                <a:close/>
              </a:path>
              <a:path w="196214" h="287654">
                <a:moveTo>
                  <a:pt x="48767" y="258317"/>
                </a:moveTo>
                <a:lnTo>
                  <a:pt x="48767" y="229362"/>
                </a:lnTo>
                <a:lnTo>
                  <a:pt x="0" y="229362"/>
                </a:lnTo>
                <a:lnTo>
                  <a:pt x="48767" y="258317"/>
                </a:lnTo>
                <a:close/>
              </a:path>
              <a:path w="196214" h="287654">
                <a:moveTo>
                  <a:pt x="195833" y="229362"/>
                </a:moveTo>
                <a:lnTo>
                  <a:pt x="146303" y="229362"/>
                </a:lnTo>
                <a:lnTo>
                  <a:pt x="146303" y="258542"/>
                </a:lnTo>
                <a:lnTo>
                  <a:pt x="195833" y="229362"/>
                </a:lnTo>
                <a:close/>
              </a:path>
            </a:pathLst>
          </a:custGeom>
          <a:solidFill>
            <a:srgbClr val="B74633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3266251" y="5584372"/>
            <a:ext cx="178077" cy="261065"/>
          </a:xfrm>
          <a:custGeom>
            <a:avLst/>
            <a:gdLst/>
            <a:ahLst/>
            <a:cxnLst/>
            <a:rect l="l" t="t" r="r" b="b"/>
            <a:pathLst>
              <a:path w="196214" h="287654">
                <a:moveTo>
                  <a:pt x="97535" y="0"/>
                </a:moveTo>
                <a:lnTo>
                  <a:pt x="195833" y="57150"/>
                </a:lnTo>
                <a:lnTo>
                  <a:pt x="146303" y="57150"/>
                </a:lnTo>
                <a:lnTo>
                  <a:pt x="146303" y="229362"/>
                </a:lnTo>
                <a:lnTo>
                  <a:pt x="195833" y="229362"/>
                </a:lnTo>
                <a:lnTo>
                  <a:pt x="97535" y="287274"/>
                </a:lnTo>
                <a:lnTo>
                  <a:pt x="0" y="229362"/>
                </a:lnTo>
                <a:lnTo>
                  <a:pt x="48767" y="229362"/>
                </a:lnTo>
                <a:lnTo>
                  <a:pt x="48767" y="57150"/>
                </a:lnTo>
                <a:lnTo>
                  <a:pt x="0" y="57150"/>
                </a:lnTo>
                <a:lnTo>
                  <a:pt x="97535" y="0"/>
                </a:lnTo>
                <a:close/>
              </a:path>
            </a:pathLst>
          </a:custGeom>
          <a:ln w="9525">
            <a:solidFill>
              <a:srgbClr val="BD4A35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2674492" y="5843477"/>
            <a:ext cx="1611918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Generate </a:t>
            </a:r>
            <a:r>
              <a:rPr sz="1271" b="1" spc="-5" dirty="0">
                <a:solidFill>
                  <a:srgbClr val="BD4A35"/>
                </a:solidFill>
                <a:latin typeface="Arial"/>
                <a:cs typeface="Arial"/>
              </a:rPr>
              <a:t>the</a:t>
            </a:r>
            <a:r>
              <a:rPr sz="1271" b="1" spc="-32" dirty="0">
                <a:solidFill>
                  <a:srgbClr val="BD4A35"/>
                </a:solidFill>
                <a:latin typeface="Arial"/>
                <a:cs typeface="Arial"/>
              </a:rPr>
              <a:t> </a:t>
            </a:r>
            <a:r>
              <a:rPr sz="1271" b="1" spc="-9" dirty="0">
                <a:solidFill>
                  <a:srgbClr val="BD4A35"/>
                </a:solidFill>
                <a:latin typeface="Arial"/>
                <a:cs typeface="Arial"/>
              </a:rPr>
              <a:t>objects</a:t>
            </a:r>
            <a:endParaRPr sz="1271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7. </a:t>
            </a:r>
            <a:r>
              <a:rPr spc="-5" dirty="0"/>
              <a:t>Post-classification</a:t>
            </a:r>
            <a:r>
              <a:rPr spc="36" dirty="0"/>
              <a:t> </a:t>
            </a:r>
            <a:r>
              <a:rPr spc="-5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29808990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7047" y="1741356"/>
            <a:ext cx="3042877" cy="3492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6528353" y="1754496"/>
            <a:ext cx="3170816" cy="322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5293913" y="2863763"/>
            <a:ext cx="1323767" cy="642577"/>
          </a:xfrm>
          <a:custGeom>
            <a:avLst/>
            <a:gdLst/>
            <a:ahLst/>
            <a:cxnLst/>
            <a:rect l="l" t="t" r="r" b="b"/>
            <a:pathLst>
              <a:path w="1458595" h="708025">
                <a:moveTo>
                  <a:pt x="1093470" y="531113"/>
                </a:moveTo>
                <a:lnTo>
                  <a:pt x="1093470" y="177546"/>
                </a:lnTo>
                <a:lnTo>
                  <a:pt x="0" y="177546"/>
                </a:lnTo>
                <a:lnTo>
                  <a:pt x="0" y="531113"/>
                </a:lnTo>
                <a:lnTo>
                  <a:pt x="1093470" y="531113"/>
                </a:lnTo>
                <a:close/>
              </a:path>
              <a:path w="1458595" h="708025">
                <a:moveTo>
                  <a:pt x="1458467" y="354329"/>
                </a:moveTo>
                <a:lnTo>
                  <a:pt x="1093470" y="0"/>
                </a:lnTo>
                <a:lnTo>
                  <a:pt x="1093470" y="707898"/>
                </a:lnTo>
                <a:lnTo>
                  <a:pt x="1458467" y="354329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5293913" y="2863763"/>
            <a:ext cx="1323767" cy="642577"/>
          </a:xfrm>
          <a:custGeom>
            <a:avLst/>
            <a:gdLst/>
            <a:ahLst/>
            <a:cxnLst/>
            <a:rect l="l" t="t" r="r" b="b"/>
            <a:pathLst>
              <a:path w="1458595" h="708025">
                <a:moveTo>
                  <a:pt x="1093470" y="0"/>
                </a:moveTo>
                <a:lnTo>
                  <a:pt x="1093470" y="177546"/>
                </a:lnTo>
                <a:lnTo>
                  <a:pt x="0" y="177546"/>
                </a:lnTo>
                <a:lnTo>
                  <a:pt x="0" y="531113"/>
                </a:lnTo>
                <a:lnTo>
                  <a:pt x="1093470" y="531113"/>
                </a:lnTo>
                <a:lnTo>
                  <a:pt x="1093470" y="707898"/>
                </a:lnTo>
                <a:lnTo>
                  <a:pt x="1458467" y="354329"/>
                </a:lnTo>
                <a:lnTo>
                  <a:pt x="1093470" y="0"/>
                </a:lnTo>
                <a:close/>
              </a:path>
            </a:pathLst>
          </a:custGeom>
          <a:ln w="38100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5162735" y="3474413"/>
            <a:ext cx="1314546" cy="502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213241"/>
            <a:r>
              <a:rPr sz="1634" spc="-9" dirty="0">
                <a:latin typeface="Arial"/>
                <a:cs typeface="Arial"/>
              </a:rPr>
              <a:t>Semantic  </a:t>
            </a:r>
            <a:r>
              <a:rPr sz="1634" spc="-5" dirty="0">
                <a:latin typeface="Arial"/>
                <a:cs typeface="Arial"/>
              </a:rPr>
              <a:t>generalisation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5695" y="5014063"/>
            <a:ext cx="2191678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MMU </a:t>
            </a:r>
            <a:r>
              <a:rPr sz="1452" dirty="0">
                <a:latin typeface="Arial"/>
                <a:cs typeface="Arial"/>
              </a:rPr>
              <a:t>= 1 </a:t>
            </a:r>
            <a:r>
              <a:rPr sz="1452" spc="-5" dirty="0">
                <a:latin typeface="Arial"/>
                <a:cs typeface="Arial"/>
              </a:rPr>
              <a:t>pixel</a:t>
            </a:r>
            <a:r>
              <a:rPr sz="1452" spc="-5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(30mx30m)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0453" y="5014063"/>
            <a:ext cx="1035039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MMU </a:t>
            </a:r>
            <a:r>
              <a:rPr sz="1452" dirty="0">
                <a:latin typeface="Arial"/>
                <a:cs typeface="Arial"/>
              </a:rPr>
              <a:t>= 5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ha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2575" y="1182573"/>
            <a:ext cx="2408368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Semantic</a:t>
            </a:r>
            <a:r>
              <a:rPr sz="1634" b="1" spc="-91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generalisation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7. </a:t>
            </a:r>
            <a:r>
              <a:rPr spc="-5" dirty="0"/>
              <a:t>Post-classification</a:t>
            </a:r>
            <a:r>
              <a:rPr spc="36" dirty="0"/>
              <a:t> </a:t>
            </a:r>
            <a:r>
              <a:rPr spc="-5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38752841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2524" y="1769017"/>
            <a:ext cx="1505532" cy="1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4071921" y="2721300"/>
            <a:ext cx="1538728" cy="1590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3537343" y="3343708"/>
            <a:ext cx="457815" cy="316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3537343" y="3343707"/>
            <a:ext cx="458161" cy="316966"/>
          </a:xfrm>
          <a:custGeom>
            <a:avLst/>
            <a:gdLst/>
            <a:ahLst/>
            <a:cxnLst/>
            <a:rect l="l" t="t" r="r" b="b"/>
            <a:pathLst>
              <a:path w="504825" h="349250">
                <a:moveTo>
                  <a:pt x="262890" y="0"/>
                </a:moveTo>
                <a:lnTo>
                  <a:pt x="262890" y="108203"/>
                </a:lnTo>
                <a:lnTo>
                  <a:pt x="0" y="108203"/>
                </a:lnTo>
                <a:lnTo>
                  <a:pt x="0" y="241553"/>
                </a:lnTo>
                <a:lnTo>
                  <a:pt x="262890" y="241553"/>
                </a:lnTo>
                <a:lnTo>
                  <a:pt x="262890" y="348995"/>
                </a:lnTo>
                <a:lnTo>
                  <a:pt x="504444" y="174497"/>
                </a:lnTo>
                <a:lnTo>
                  <a:pt x="262890" y="0"/>
                </a:lnTo>
                <a:close/>
              </a:path>
            </a:pathLst>
          </a:custGeom>
          <a:ln w="9525">
            <a:solidFill>
              <a:srgbClr val="CCE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3700080" y="3535040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latin typeface="Arial"/>
                <a:cs typeface="Arial"/>
              </a:rPr>
              <a:t>1</a:t>
            </a:r>
            <a:endParaRPr sz="2904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8311" y="3688106"/>
            <a:ext cx="1524205" cy="1583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5554633" y="4320886"/>
            <a:ext cx="459197" cy="316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5554633" y="4320886"/>
            <a:ext cx="459313" cy="316966"/>
          </a:xfrm>
          <a:custGeom>
            <a:avLst/>
            <a:gdLst/>
            <a:ahLst/>
            <a:cxnLst/>
            <a:rect l="l" t="t" r="r" b="b"/>
            <a:pathLst>
              <a:path w="506095" h="349250">
                <a:moveTo>
                  <a:pt x="263651" y="0"/>
                </a:moveTo>
                <a:lnTo>
                  <a:pt x="263651" y="107441"/>
                </a:lnTo>
                <a:lnTo>
                  <a:pt x="0" y="107441"/>
                </a:lnTo>
                <a:lnTo>
                  <a:pt x="0" y="240791"/>
                </a:lnTo>
                <a:lnTo>
                  <a:pt x="263651" y="240791"/>
                </a:lnTo>
                <a:lnTo>
                  <a:pt x="263651" y="348996"/>
                </a:lnTo>
                <a:lnTo>
                  <a:pt x="505967" y="174498"/>
                </a:lnTo>
                <a:lnTo>
                  <a:pt x="263651" y="0"/>
                </a:lnTo>
                <a:close/>
              </a:path>
            </a:pathLst>
          </a:custGeom>
          <a:ln w="9525">
            <a:solidFill>
              <a:srgbClr val="CCE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5628158" y="4646381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latin typeface="Arial"/>
                <a:cs typeface="Arial"/>
              </a:rPr>
              <a:t>2</a:t>
            </a:r>
            <a:endParaRPr sz="2904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48398" y="5418397"/>
            <a:ext cx="459900" cy="316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548398" y="5418396"/>
            <a:ext cx="459889" cy="316966"/>
          </a:xfrm>
          <a:custGeom>
            <a:avLst/>
            <a:gdLst/>
            <a:ahLst/>
            <a:cxnLst/>
            <a:rect l="l" t="t" r="r" b="b"/>
            <a:pathLst>
              <a:path w="506729" h="349250">
                <a:moveTo>
                  <a:pt x="263664" y="0"/>
                </a:moveTo>
                <a:lnTo>
                  <a:pt x="263664" y="108203"/>
                </a:lnTo>
                <a:lnTo>
                  <a:pt x="0" y="108203"/>
                </a:lnTo>
                <a:lnTo>
                  <a:pt x="0" y="241553"/>
                </a:lnTo>
                <a:lnTo>
                  <a:pt x="263664" y="241553"/>
                </a:lnTo>
                <a:lnTo>
                  <a:pt x="263664" y="348995"/>
                </a:lnTo>
                <a:lnTo>
                  <a:pt x="506742" y="174497"/>
                </a:lnTo>
                <a:lnTo>
                  <a:pt x="263664" y="0"/>
                </a:lnTo>
                <a:close/>
              </a:path>
            </a:pathLst>
          </a:custGeom>
          <a:ln w="9525">
            <a:solidFill>
              <a:srgbClr val="CCECFF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7643372" y="5645691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latin typeface="Arial"/>
                <a:cs typeface="Arial"/>
              </a:rPr>
              <a:t>3</a:t>
            </a:r>
            <a:endParaRPr sz="2904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32365" y="4329185"/>
            <a:ext cx="1513139" cy="1570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 txBox="1"/>
          <p:nvPr/>
        </p:nvSpPr>
        <p:spPr>
          <a:xfrm>
            <a:off x="8523732" y="3998157"/>
            <a:ext cx="1034463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MMU </a:t>
            </a:r>
            <a:r>
              <a:rPr sz="1452" dirty="0">
                <a:latin typeface="Arial"/>
                <a:cs typeface="Arial"/>
              </a:rPr>
              <a:t>= 5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ha</a:t>
            </a:r>
            <a:endParaRPr sz="145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2575" y="1182573"/>
            <a:ext cx="4049102" cy="810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Semantic</a:t>
            </a:r>
            <a:r>
              <a:rPr sz="1634" b="1" spc="-91" dirty="0">
                <a:latin typeface="Arial"/>
                <a:cs typeface="Arial"/>
              </a:rPr>
              <a:t> </a:t>
            </a:r>
            <a:r>
              <a:rPr sz="1634" b="1" spc="-5" dirty="0">
                <a:latin typeface="Arial"/>
                <a:cs typeface="Arial"/>
              </a:rPr>
              <a:t>generalisation</a:t>
            </a:r>
            <a:endParaRPr sz="1634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178">
              <a:latin typeface="Times New Roman"/>
              <a:cs typeface="Times New Roman"/>
            </a:endParaRPr>
          </a:p>
          <a:p>
            <a:pPr marL="1867873"/>
            <a:r>
              <a:rPr sz="1452" spc="-5" dirty="0">
                <a:latin typeface="Arial"/>
                <a:cs typeface="Arial"/>
              </a:rPr>
              <a:t>MMU </a:t>
            </a:r>
            <a:r>
              <a:rPr sz="1452" dirty="0">
                <a:latin typeface="Arial"/>
                <a:cs typeface="Arial"/>
              </a:rPr>
              <a:t>= 1 </a:t>
            </a:r>
            <a:r>
              <a:rPr sz="1452" spc="-5" dirty="0">
                <a:latin typeface="Arial"/>
                <a:cs typeface="Arial"/>
              </a:rPr>
              <a:t>pixel</a:t>
            </a:r>
            <a:r>
              <a:rPr sz="1452" spc="-5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(30mx30m)</a:t>
            </a:r>
            <a:endParaRPr sz="1452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79529" y="4584371"/>
            <a:ext cx="206315" cy="234555"/>
          </a:xfrm>
          <a:custGeom>
            <a:avLst/>
            <a:gdLst/>
            <a:ahLst/>
            <a:cxnLst/>
            <a:rect l="l" t="t" r="r" b="b"/>
            <a:pathLst>
              <a:path w="227330" h="258445">
                <a:moveTo>
                  <a:pt x="0" y="0"/>
                </a:moveTo>
                <a:lnTo>
                  <a:pt x="0" y="258317"/>
                </a:lnTo>
                <a:lnTo>
                  <a:pt x="227075" y="258317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/>
          <p:nvPr/>
        </p:nvSpPr>
        <p:spPr>
          <a:xfrm>
            <a:off x="2079529" y="4584371"/>
            <a:ext cx="206315" cy="234555"/>
          </a:xfrm>
          <a:custGeom>
            <a:avLst/>
            <a:gdLst/>
            <a:ahLst/>
            <a:cxnLst/>
            <a:rect l="l" t="t" r="r" b="b"/>
            <a:pathLst>
              <a:path w="227330" h="258445">
                <a:moveTo>
                  <a:pt x="0" y="0"/>
                </a:moveTo>
                <a:lnTo>
                  <a:pt x="0" y="258317"/>
                </a:lnTo>
                <a:lnTo>
                  <a:pt x="227075" y="258317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/>
          <p:nvPr/>
        </p:nvSpPr>
        <p:spPr>
          <a:xfrm>
            <a:off x="2079529" y="4931535"/>
            <a:ext cx="206315" cy="235131"/>
          </a:xfrm>
          <a:custGeom>
            <a:avLst/>
            <a:gdLst/>
            <a:ahLst/>
            <a:cxnLst/>
            <a:rect l="l" t="t" r="r" b="b"/>
            <a:pathLst>
              <a:path w="227330" h="259079">
                <a:moveTo>
                  <a:pt x="0" y="0"/>
                </a:moveTo>
                <a:lnTo>
                  <a:pt x="0" y="259079"/>
                </a:lnTo>
                <a:lnTo>
                  <a:pt x="227075" y="259079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5811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/>
          <p:nvPr/>
        </p:nvSpPr>
        <p:spPr>
          <a:xfrm>
            <a:off x="2079529" y="4931536"/>
            <a:ext cx="206315" cy="234555"/>
          </a:xfrm>
          <a:custGeom>
            <a:avLst/>
            <a:gdLst/>
            <a:ahLst/>
            <a:cxnLst/>
            <a:rect l="l" t="t" r="r" b="b"/>
            <a:pathLst>
              <a:path w="227330" h="258445">
                <a:moveTo>
                  <a:pt x="0" y="0"/>
                </a:moveTo>
                <a:lnTo>
                  <a:pt x="0" y="258317"/>
                </a:lnTo>
                <a:lnTo>
                  <a:pt x="227075" y="258317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/>
          <p:nvPr/>
        </p:nvSpPr>
        <p:spPr>
          <a:xfrm>
            <a:off x="2079529" y="5302905"/>
            <a:ext cx="206315" cy="235131"/>
          </a:xfrm>
          <a:custGeom>
            <a:avLst/>
            <a:gdLst/>
            <a:ahLst/>
            <a:cxnLst/>
            <a:rect l="l" t="t" r="r" b="b"/>
            <a:pathLst>
              <a:path w="227330" h="259079">
                <a:moveTo>
                  <a:pt x="0" y="0"/>
                </a:moveTo>
                <a:lnTo>
                  <a:pt x="0" y="259079"/>
                </a:lnTo>
                <a:lnTo>
                  <a:pt x="227075" y="259079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/>
          <p:nvPr/>
        </p:nvSpPr>
        <p:spPr>
          <a:xfrm>
            <a:off x="2079529" y="5302905"/>
            <a:ext cx="206315" cy="235131"/>
          </a:xfrm>
          <a:custGeom>
            <a:avLst/>
            <a:gdLst/>
            <a:ahLst/>
            <a:cxnLst/>
            <a:rect l="l" t="t" r="r" b="b"/>
            <a:pathLst>
              <a:path w="227330" h="259079">
                <a:moveTo>
                  <a:pt x="0" y="0"/>
                </a:moveTo>
                <a:lnTo>
                  <a:pt x="0" y="259079"/>
                </a:lnTo>
                <a:lnTo>
                  <a:pt x="227075" y="259079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/>
          <p:nvPr/>
        </p:nvSpPr>
        <p:spPr>
          <a:xfrm>
            <a:off x="2079529" y="5654910"/>
            <a:ext cx="206315" cy="234555"/>
          </a:xfrm>
          <a:custGeom>
            <a:avLst/>
            <a:gdLst/>
            <a:ahLst/>
            <a:cxnLst/>
            <a:rect l="l" t="t" r="r" b="b"/>
            <a:pathLst>
              <a:path w="227330" h="258445">
                <a:moveTo>
                  <a:pt x="0" y="0"/>
                </a:moveTo>
                <a:lnTo>
                  <a:pt x="0" y="258317"/>
                </a:lnTo>
                <a:lnTo>
                  <a:pt x="227075" y="258317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/>
          <p:nvPr/>
        </p:nvSpPr>
        <p:spPr>
          <a:xfrm>
            <a:off x="2079529" y="5654910"/>
            <a:ext cx="206315" cy="234555"/>
          </a:xfrm>
          <a:custGeom>
            <a:avLst/>
            <a:gdLst/>
            <a:ahLst/>
            <a:cxnLst/>
            <a:rect l="l" t="t" r="r" b="b"/>
            <a:pathLst>
              <a:path w="227330" h="258445">
                <a:moveTo>
                  <a:pt x="0" y="0"/>
                </a:moveTo>
                <a:lnTo>
                  <a:pt x="0" y="258317"/>
                </a:lnTo>
                <a:lnTo>
                  <a:pt x="227075" y="258317"/>
                </a:lnTo>
                <a:lnTo>
                  <a:pt x="22707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2458033" y="4451932"/>
            <a:ext cx="903642" cy="1447141"/>
          </a:xfrm>
          <a:prstGeom prst="rect">
            <a:avLst/>
          </a:prstGeom>
        </p:spPr>
        <p:txBody>
          <a:bodyPr vert="horz" wrap="square" lIns="0" tIns="9221" rIns="0" bIns="0" rtlCol="0">
            <a:spAutoFit/>
          </a:bodyPr>
          <a:lstStyle/>
          <a:p>
            <a:pPr marL="11527" marR="4611">
              <a:lnSpc>
                <a:spcPct val="156900"/>
              </a:lnSpc>
              <a:spcBef>
                <a:spcPts val="73"/>
              </a:spcBef>
            </a:pPr>
            <a:r>
              <a:rPr sz="1452" spc="-5" dirty="0">
                <a:latin typeface="Arial"/>
                <a:cs typeface="Arial"/>
              </a:rPr>
              <a:t>Shrubland  </a:t>
            </a:r>
            <a:r>
              <a:rPr sz="1452" dirty="0">
                <a:latin typeface="Arial"/>
                <a:cs typeface="Arial"/>
              </a:rPr>
              <a:t>Forest</a:t>
            </a:r>
            <a:endParaRPr sz="1452">
              <a:latin typeface="Arial"/>
              <a:cs typeface="Arial"/>
            </a:endParaRPr>
          </a:p>
          <a:p>
            <a:pPr marL="11527" marR="4611">
              <a:lnSpc>
                <a:spcPct val="158700"/>
              </a:lnSpc>
              <a:spcBef>
                <a:spcPts val="163"/>
              </a:spcBef>
            </a:pPr>
            <a:r>
              <a:rPr sz="1452" spc="-5" dirty="0">
                <a:latin typeface="Arial"/>
                <a:cs typeface="Arial"/>
              </a:rPr>
              <a:t>Agriculture  Bare</a:t>
            </a:r>
            <a:r>
              <a:rPr sz="1452" spc="-86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soil</a:t>
            </a:r>
            <a:endParaRPr sz="1452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7. </a:t>
            </a:r>
            <a:r>
              <a:rPr spc="-5" dirty="0"/>
              <a:t>Post-classification</a:t>
            </a:r>
            <a:r>
              <a:rPr spc="36" dirty="0"/>
              <a:t> </a:t>
            </a:r>
            <a:r>
              <a:rPr spc="-5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1087780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13" y="845327"/>
            <a:ext cx="11215687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4506225"/>
            <a:ext cx="2954703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426" y="5092659"/>
            <a:ext cx="30180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426" y="2229588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426" y="4072603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4272" y="5513832"/>
            <a:ext cx="3112034" cy="36774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>
            <a:spAutoFit/>
          </a:bodyPr>
          <a:lstStyle/>
          <a:p>
            <a:pPr marL="83567">
              <a:spcBef>
                <a:spcPts val="254"/>
              </a:spcBef>
            </a:pP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Accuracy</a:t>
            </a:r>
            <a:r>
              <a:rPr sz="2178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2178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7150" y="4011065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4289292" y="404264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63069" y="5475795"/>
            <a:ext cx="394191" cy="526741"/>
          </a:xfrm>
          <a:custGeom>
            <a:avLst/>
            <a:gdLst/>
            <a:ahLst/>
            <a:cxnLst/>
            <a:rect l="l" t="t" r="r" b="b"/>
            <a:pathLst>
              <a:path w="434339" h="580390">
                <a:moveTo>
                  <a:pt x="0" y="0"/>
                </a:moveTo>
                <a:lnTo>
                  <a:pt x="0" y="579882"/>
                </a:lnTo>
                <a:lnTo>
                  <a:pt x="434339" y="579882"/>
                </a:lnTo>
                <a:lnTo>
                  <a:pt x="434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5934520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3922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9725" y="2820175"/>
            <a:ext cx="3129323" cy="698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>
              <a:lnSpc>
                <a:spcPct val="99800"/>
              </a:lnSpc>
            </a:pPr>
            <a:r>
              <a:rPr sz="1452" spc="-5" dirty="0">
                <a:latin typeface="Arial"/>
                <a:cs typeface="Arial"/>
              </a:rPr>
              <a:t>The most widely used method for  accuracy assessment may be derived  </a:t>
            </a:r>
            <a:r>
              <a:rPr sz="1452" dirty="0">
                <a:latin typeface="Arial"/>
                <a:cs typeface="Arial"/>
              </a:rPr>
              <a:t>from a </a:t>
            </a:r>
            <a:r>
              <a:rPr sz="1634" b="1" dirty="0">
                <a:solidFill>
                  <a:srgbClr val="9C3C2C"/>
                </a:solidFill>
                <a:latin typeface="Arial"/>
                <a:cs typeface="Arial"/>
              </a:rPr>
              <a:t>confusion or </a:t>
            </a:r>
            <a:r>
              <a:rPr sz="1634" b="1" spc="-5" dirty="0">
                <a:solidFill>
                  <a:srgbClr val="9C3C2C"/>
                </a:solidFill>
                <a:latin typeface="Arial"/>
                <a:cs typeface="Arial"/>
              </a:rPr>
              <a:t>error</a:t>
            </a:r>
            <a:r>
              <a:rPr sz="1634" b="1" spc="-73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9C3C2C"/>
                </a:solidFill>
                <a:latin typeface="Arial"/>
                <a:cs typeface="Arial"/>
              </a:rPr>
              <a:t>matrix</a:t>
            </a:r>
            <a:r>
              <a:rPr sz="1452" dirty="0">
                <a:latin typeface="Arial"/>
                <a:cs typeface="Arial"/>
              </a:rPr>
              <a:t>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2690" y="1724989"/>
            <a:ext cx="6813625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-576"/>
            <a:r>
              <a:rPr sz="1452" spc="-5" dirty="0">
                <a:latin typeface="Arial"/>
                <a:cs typeface="Arial"/>
              </a:rPr>
              <a:t>Accuracy assessment allows users to evaluate the utility of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thematic map for their  intended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applications.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0999" y="4192485"/>
            <a:ext cx="3212310" cy="89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The confusion matrix is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simple cross-  tabulation of the mapped class label  against the observed in the ground or  reference data for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sample</a:t>
            </a:r>
            <a:r>
              <a:rPr sz="1452" b="1" spc="-27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9C3C2C"/>
                </a:solidFill>
                <a:latin typeface="Arial"/>
                <a:cs typeface="Arial"/>
              </a:rPr>
              <a:t>set</a:t>
            </a:r>
            <a:r>
              <a:rPr sz="1452" spc="-5" dirty="0">
                <a:latin typeface="Arial"/>
                <a:cs typeface="Arial"/>
              </a:rPr>
              <a:t>.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8644" y="2586445"/>
            <a:ext cx="1124481" cy="1112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8015203" y="2661135"/>
            <a:ext cx="2035961" cy="31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7355463" y="2582988"/>
            <a:ext cx="1496081" cy="1495505"/>
          </a:xfrm>
          <a:custGeom>
            <a:avLst/>
            <a:gdLst/>
            <a:ahLst/>
            <a:cxnLst/>
            <a:rect l="l" t="t" r="r" b="b"/>
            <a:pathLst>
              <a:path w="1648459" h="1647825">
                <a:moveTo>
                  <a:pt x="0" y="0"/>
                </a:moveTo>
                <a:lnTo>
                  <a:pt x="1648206" y="1647443"/>
                </a:lnTo>
              </a:path>
            </a:pathLst>
          </a:custGeom>
          <a:ln w="1146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7355463" y="3684647"/>
            <a:ext cx="1496081" cy="393615"/>
          </a:xfrm>
          <a:custGeom>
            <a:avLst/>
            <a:gdLst/>
            <a:ahLst/>
            <a:cxnLst/>
            <a:rect l="l" t="t" r="r" b="b"/>
            <a:pathLst>
              <a:path w="1648459" h="433704">
                <a:moveTo>
                  <a:pt x="0" y="0"/>
                </a:moveTo>
                <a:lnTo>
                  <a:pt x="1648206" y="433577"/>
                </a:lnTo>
              </a:path>
            </a:pathLst>
          </a:custGeom>
          <a:ln w="1146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6175656" y="2975103"/>
            <a:ext cx="472568" cy="1339327"/>
          </a:xfrm>
          <a:custGeom>
            <a:avLst/>
            <a:gdLst/>
            <a:ahLst/>
            <a:cxnLst/>
            <a:rect l="l" t="t" r="r" b="b"/>
            <a:pathLst>
              <a:path w="520700" h="1475739">
                <a:moveTo>
                  <a:pt x="520446" y="0"/>
                </a:moveTo>
                <a:lnTo>
                  <a:pt x="0" y="1475232"/>
                </a:lnTo>
              </a:path>
            </a:pathLst>
          </a:custGeom>
          <a:ln w="1146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6961953" y="2975103"/>
            <a:ext cx="471992" cy="1258645"/>
          </a:xfrm>
          <a:custGeom>
            <a:avLst/>
            <a:gdLst/>
            <a:ahLst/>
            <a:cxnLst/>
            <a:rect l="l" t="t" r="r" b="b"/>
            <a:pathLst>
              <a:path w="520065" h="1386839">
                <a:moveTo>
                  <a:pt x="0" y="0"/>
                </a:moveTo>
                <a:lnTo>
                  <a:pt x="519683" y="1386839"/>
                </a:lnTo>
              </a:path>
            </a:pathLst>
          </a:custGeom>
          <a:ln w="1146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6175656" y="3290457"/>
            <a:ext cx="472568" cy="2516713"/>
          </a:xfrm>
          <a:custGeom>
            <a:avLst/>
            <a:gdLst/>
            <a:ahLst/>
            <a:cxnLst/>
            <a:rect l="l" t="t" r="r" b="b"/>
            <a:pathLst>
              <a:path w="520700" h="2773045">
                <a:moveTo>
                  <a:pt x="520445" y="0"/>
                </a:moveTo>
                <a:lnTo>
                  <a:pt x="0" y="2772918"/>
                </a:lnTo>
              </a:path>
            </a:pathLst>
          </a:custGeom>
          <a:ln w="1146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6961953" y="3290457"/>
            <a:ext cx="471992" cy="2438912"/>
          </a:xfrm>
          <a:custGeom>
            <a:avLst/>
            <a:gdLst/>
            <a:ahLst/>
            <a:cxnLst/>
            <a:rect l="l" t="t" r="r" b="b"/>
            <a:pathLst>
              <a:path w="520065" h="2687320">
                <a:moveTo>
                  <a:pt x="0" y="0"/>
                </a:moveTo>
                <a:lnTo>
                  <a:pt x="519683" y="2686812"/>
                </a:lnTo>
              </a:path>
            </a:pathLst>
          </a:custGeom>
          <a:ln w="11468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6096818" y="4127249"/>
            <a:ext cx="1467497" cy="1760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" dirty="0"/>
              <a:t>8. Accuracy</a:t>
            </a:r>
            <a:r>
              <a:rPr spc="-86" dirty="0"/>
              <a:t> </a:t>
            </a:r>
            <a:r>
              <a:rPr spc="-5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4968009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8381" y="939129"/>
            <a:ext cx="109497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latin typeface="Arial"/>
                <a:cs typeface="Arial"/>
              </a:rPr>
              <a:t>Main</a:t>
            </a:r>
            <a:r>
              <a:rPr sz="1634" b="1" spc="-68" dirty="0">
                <a:latin typeface="Arial"/>
                <a:cs typeface="Arial"/>
              </a:rPr>
              <a:t> </a:t>
            </a:r>
            <a:r>
              <a:rPr sz="1634" b="1" spc="-9" dirty="0">
                <a:latin typeface="Arial"/>
                <a:cs typeface="Arial"/>
              </a:rPr>
              <a:t>steps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7997" y="1913325"/>
            <a:ext cx="3919433" cy="107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14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451" spc="20" baseline="1543" dirty="0">
                <a:latin typeface="Arial"/>
                <a:cs typeface="Arial"/>
              </a:rPr>
              <a:t>Selection </a:t>
            </a:r>
            <a:r>
              <a:rPr sz="2451" baseline="1543" dirty="0">
                <a:latin typeface="Arial"/>
                <a:cs typeface="Arial"/>
              </a:rPr>
              <a:t>of the </a:t>
            </a:r>
            <a:r>
              <a:rPr sz="2451" spc="-6" baseline="1543" dirty="0">
                <a:latin typeface="Arial"/>
                <a:cs typeface="Arial"/>
              </a:rPr>
              <a:t>reference</a:t>
            </a:r>
            <a:r>
              <a:rPr sz="2451" spc="-34" baseline="1543" dirty="0">
                <a:latin typeface="Arial"/>
                <a:cs typeface="Arial"/>
              </a:rPr>
              <a:t> </a:t>
            </a:r>
            <a:r>
              <a:rPr sz="2451" spc="-6" baseline="1543" dirty="0">
                <a:latin typeface="Arial"/>
                <a:cs typeface="Arial"/>
              </a:rPr>
              <a:t>sample</a:t>
            </a:r>
            <a:endParaRPr sz="2451" baseline="1543">
              <a:latin typeface="Arial"/>
              <a:cs typeface="Arial"/>
            </a:endParaRPr>
          </a:p>
          <a:p>
            <a:pPr marL="2408466" marR="4611" indent="-16137">
              <a:lnSpc>
                <a:spcPct val="114999"/>
              </a:lnSpc>
              <a:spcBef>
                <a:spcPts val="371"/>
              </a:spcBef>
            </a:pPr>
            <a:r>
              <a:rPr sz="1634" spc="-5" dirty="0">
                <a:latin typeface="Arial"/>
                <a:cs typeface="Arial"/>
              </a:rPr>
              <a:t>sampling </a:t>
            </a:r>
            <a:r>
              <a:rPr sz="1634" spc="-9" dirty="0">
                <a:latin typeface="Arial"/>
                <a:cs typeface="Arial"/>
              </a:rPr>
              <a:t>units  </a:t>
            </a:r>
            <a:r>
              <a:rPr sz="1634" spc="-5" dirty="0">
                <a:latin typeface="Arial"/>
                <a:cs typeface="Arial"/>
              </a:rPr>
              <a:t>sampling</a:t>
            </a:r>
            <a:r>
              <a:rPr sz="1634" spc="-36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design</a:t>
            </a:r>
            <a:endParaRPr sz="163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762" y="3501856"/>
            <a:ext cx="192946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CC0000"/>
                </a:solidFill>
                <a:latin typeface="Arial"/>
                <a:cs typeface="Arial"/>
              </a:rPr>
              <a:t>2 </a:t>
            </a:r>
            <a:r>
              <a:rPr sz="2451" spc="-6" baseline="1543" dirty="0">
                <a:latin typeface="Arial"/>
                <a:cs typeface="Arial"/>
              </a:rPr>
              <a:t>Response</a:t>
            </a:r>
            <a:r>
              <a:rPr sz="2451" spc="-88" baseline="1543" dirty="0">
                <a:latin typeface="Arial"/>
                <a:cs typeface="Arial"/>
              </a:rPr>
              <a:t> </a:t>
            </a:r>
            <a:r>
              <a:rPr sz="2451" spc="-6" baseline="1543" dirty="0">
                <a:latin typeface="Arial"/>
                <a:cs typeface="Arial"/>
              </a:rPr>
              <a:t>design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8899" y="4843466"/>
            <a:ext cx="2514984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4356" b="1" spc="-6" baseline="-1736" dirty="0">
                <a:solidFill>
                  <a:srgbClr val="CC0000"/>
                </a:solidFill>
                <a:latin typeface="Arial"/>
                <a:cs typeface="Arial"/>
              </a:rPr>
              <a:t>3 </a:t>
            </a:r>
            <a:r>
              <a:rPr sz="1634" spc="-5" dirty="0">
                <a:latin typeface="Arial"/>
                <a:cs typeface="Arial"/>
              </a:rPr>
              <a:t>Analysis and</a:t>
            </a:r>
            <a:r>
              <a:rPr sz="1634" spc="41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estimation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4229" y="1440733"/>
            <a:ext cx="3279161" cy="1928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95" marR="4611" algn="just"/>
            <a:r>
              <a:rPr sz="1452" spc="-5" dirty="0">
                <a:latin typeface="Arial"/>
                <a:cs typeface="Arial"/>
              </a:rPr>
              <a:t>Probability sampling is necessary if one  wants to extend the results obtained on  the samples to the whole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map.</a:t>
            </a:r>
            <a:endParaRPr sz="1452">
              <a:latin typeface="Arial"/>
              <a:cs typeface="Arial"/>
            </a:endParaRPr>
          </a:p>
          <a:p>
            <a:pPr marL="11527" marR="209783">
              <a:spcBef>
                <a:spcPts val="1116"/>
              </a:spcBef>
            </a:pPr>
            <a:r>
              <a:rPr sz="1452" spc="-5" dirty="0">
                <a:latin typeface="Arial"/>
                <a:cs typeface="Arial"/>
              </a:rPr>
              <a:t>Probability sampling requires that all  inclusion probabilities be greater than  </a:t>
            </a:r>
            <a:r>
              <a:rPr sz="1452" dirty="0">
                <a:latin typeface="Arial"/>
                <a:cs typeface="Arial"/>
              </a:rPr>
              <a:t>zero, e.g. one cannot exclude from  </a:t>
            </a:r>
            <a:r>
              <a:rPr sz="1452" spc="-5" dirty="0">
                <a:latin typeface="Arial"/>
                <a:cs typeface="Arial"/>
              </a:rPr>
              <a:t>sampling inaccessible areas or  landscape unit</a:t>
            </a:r>
            <a:r>
              <a:rPr sz="1452" spc="-73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borders.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0868" y="3686919"/>
            <a:ext cx="533425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The definition of the response design depends on the process for  assessing agreement (e.g., primary, fuzzy or</a:t>
            </a:r>
            <a:r>
              <a:rPr sz="1452" spc="5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quantitative).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7145" y="5044445"/>
            <a:ext cx="4985593" cy="670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452" spc="-5" dirty="0">
                <a:latin typeface="Arial"/>
                <a:cs typeface="Arial"/>
              </a:rPr>
              <a:t>One has to take into account the known areas (marginal  distributions) of each map category to derive unbiased  estimations of the proportion of correctly mapped</a:t>
            </a:r>
            <a:r>
              <a:rPr sz="1452" spc="5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individuals.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8896" y="5928539"/>
            <a:ext cx="1855117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b="1" spc="-9" dirty="0">
                <a:latin typeface="Arial"/>
                <a:cs typeface="Arial"/>
              </a:rPr>
              <a:t>Source: Stehman</a:t>
            </a:r>
            <a:r>
              <a:rPr sz="1271" b="1" spc="-23" dirty="0">
                <a:latin typeface="Arial"/>
                <a:cs typeface="Arial"/>
              </a:rPr>
              <a:t> </a:t>
            </a:r>
            <a:r>
              <a:rPr sz="1271" b="1" spc="-9" dirty="0">
                <a:latin typeface="Arial"/>
                <a:cs typeface="Arial"/>
              </a:rPr>
              <a:t>(1999)</a:t>
            </a:r>
            <a:endParaRPr sz="127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" dirty="0"/>
              <a:t>8. Accuracy</a:t>
            </a:r>
            <a:r>
              <a:rPr spc="-86" dirty="0"/>
              <a:t> </a:t>
            </a:r>
            <a:r>
              <a:rPr spc="-5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5072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372" y="502890"/>
            <a:ext cx="10587038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4506225"/>
            <a:ext cx="2954703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426" y="5092659"/>
            <a:ext cx="30180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426" y="2229588"/>
            <a:ext cx="3517173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Definition of the mapping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dirty="0">
                <a:solidFill>
                  <a:srgbClr val="01326A"/>
                </a:solidFill>
                <a:latin typeface="Arial"/>
                <a:cs typeface="Arial"/>
              </a:rPr>
              <a:t>approach</a:t>
            </a:r>
            <a:endParaRPr sz="1634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27385" y="2179806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19">
                <a:moveTo>
                  <a:pt x="0" y="0"/>
                </a:moveTo>
                <a:lnTo>
                  <a:pt x="0" y="579119"/>
                </a:lnTo>
                <a:lnTo>
                  <a:pt x="435101" y="579119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6499528" y="221138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426" y="4072603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6" y="5549102"/>
            <a:ext cx="220089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7150" y="4011065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4289292" y="404264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4542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3899" y="1423237"/>
            <a:ext cx="2116177" cy="2580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5065697" y="1432918"/>
            <a:ext cx="2121024" cy="2560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5130923" y="4156294"/>
            <a:ext cx="2097741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solidFill>
                  <a:srgbClr val="000065"/>
                </a:solidFill>
                <a:latin typeface="Arial"/>
                <a:cs typeface="Arial"/>
              </a:rPr>
              <a:t>Overall accuracy:</a:t>
            </a:r>
            <a:r>
              <a:rPr sz="1634" spc="-77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00065"/>
                </a:solidFill>
                <a:latin typeface="Arial"/>
                <a:cs typeface="Arial"/>
              </a:rPr>
              <a:t>86%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0910" y="5281697"/>
            <a:ext cx="1173928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21" marR="4611" indent="-139471"/>
            <a:r>
              <a:rPr sz="1452" b="1" dirty="0">
                <a:solidFill>
                  <a:srgbClr val="000065"/>
                </a:solidFill>
                <a:latin typeface="Arial"/>
                <a:cs typeface="Arial"/>
              </a:rPr>
              <a:t>But, where</a:t>
            </a:r>
            <a:r>
              <a:rPr sz="1452" b="1" spc="-7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000065"/>
                </a:solidFill>
                <a:latin typeface="Arial"/>
                <a:cs typeface="Arial"/>
              </a:rPr>
              <a:t>is  </a:t>
            </a:r>
            <a:r>
              <a:rPr sz="1452" b="1" dirty="0">
                <a:solidFill>
                  <a:srgbClr val="000065"/>
                </a:solidFill>
                <a:latin typeface="Arial"/>
                <a:cs typeface="Arial"/>
              </a:rPr>
              <a:t>the</a:t>
            </a:r>
            <a:r>
              <a:rPr sz="1452" b="1" spc="-9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52" b="1" dirty="0">
                <a:solidFill>
                  <a:srgbClr val="000065"/>
                </a:solidFill>
                <a:latin typeface="Arial"/>
                <a:cs typeface="Arial"/>
              </a:rPr>
              <a:t>error?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0085" y="5295990"/>
            <a:ext cx="829876" cy="484094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685800" y="400050"/>
                </a:moveTo>
                <a:lnTo>
                  <a:pt x="6858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685800" y="400050"/>
                </a:lnTo>
                <a:close/>
              </a:path>
              <a:path w="914400" h="533400">
                <a:moveTo>
                  <a:pt x="914400" y="266700"/>
                </a:moveTo>
                <a:lnTo>
                  <a:pt x="685800" y="0"/>
                </a:lnTo>
                <a:lnTo>
                  <a:pt x="685800" y="533400"/>
                </a:lnTo>
                <a:lnTo>
                  <a:pt x="914400" y="2667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7410085" y="5295990"/>
            <a:ext cx="829876" cy="484094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685800" y="0"/>
                </a:moveTo>
                <a:lnTo>
                  <a:pt x="6858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685800" y="400050"/>
                </a:lnTo>
                <a:lnTo>
                  <a:pt x="685800" y="533400"/>
                </a:lnTo>
                <a:lnTo>
                  <a:pt x="914400" y="266700"/>
                </a:lnTo>
                <a:lnTo>
                  <a:pt x="6858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8381282" y="5431767"/>
            <a:ext cx="1857998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b="1" spc="-5" dirty="0">
                <a:solidFill>
                  <a:srgbClr val="000065"/>
                </a:solidFill>
                <a:latin typeface="Arial"/>
                <a:cs typeface="Arial"/>
              </a:rPr>
              <a:t>Uncertainty</a:t>
            </a:r>
            <a:r>
              <a:rPr sz="1452" b="1" spc="-68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452" b="1" spc="-5" dirty="0">
                <a:solidFill>
                  <a:srgbClr val="000065"/>
                </a:solidFill>
                <a:latin typeface="Arial"/>
                <a:cs typeface="Arial"/>
              </a:rPr>
              <a:t>mapping</a:t>
            </a:r>
            <a:endParaRPr sz="145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58492" y="1423237"/>
            <a:ext cx="2130712" cy="2580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7986156" y="4124481"/>
            <a:ext cx="578147" cy="315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8015203" y="4580913"/>
            <a:ext cx="582307" cy="31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8015203" y="4961964"/>
            <a:ext cx="582307" cy="307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8727063" y="4156755"/>
            <a:ext cx="1259221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spc="-5" dirty="0">
                <a:solidFill>
                  <a:srgbClr val="000065"/>
                </a:solidFill>
                <a:latin typeface="Arial"/>
                <a:cs typeface="Arial"/>
              </a:rPr>
              <a:t>Small</a:t>
            </a:r>
            <a:r>
              <a:rPr sz="1271" spc="-41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71" spc="-5" dirty="0">
                <a:solidFill>
                  <a:srgbClr val="000065"/>
                </a:solidFill>
                <a:latin typeface="Arial"/>
                <a:cs typeface="Arial"/>
              </a:rPr>
              <a:t>uncertainty</a:t>
            </a:r>
            <a:endParaRPr sz="127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7063" y="4651925"/>
            <a:ext cx="1533541" cy="607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271" spc="-9" dirty="0">
                <a:solidFill>
                  <a:srgbClr val="000065"/>
                </a:solidFill>
                <a:latin typeface="Arial"/>
                <a:cs typeface="Arial"/>
              </a:rPr>
              <a:t>Moderate</a:t>
            </a:r>
            <a:r>
              <a:rPr sz="1271" spc="-64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71" spc="-5" dirty="0">
                <a:solidFill>
                  <a:srgbClr val="000065"/>
                </a:solidFill>
                <a:latin typeface="Arial"/>
                <a:cs typeface="Arial"/>
              </a:rPr>
              <a:t>uncertainty</a:t>
            </a:r>
            <a:endParaRPr sz="1271">
              <a:latin typeface="Arial"/>
              <a:cs typeface="Arial"/>
            </a:endParaRPr>
          </a:p>
          <a:p>
            <a:pPr>
              <a:spcBef>
                <a:spcPts val="36"/>
              </a:spcBef>
            </a:pPr>
            <a:endParaRPr sz="1407">
              <a:latin typeface="Times New Roman"/>
              <a:cs typeface="Times New Roman"/>
            </a:endParaRPr>
          </a:p>
          <a:p>
            <a:pPr marL="11527"/>
            <a:r>
              <a:rPr sz="1271" spc="-9" dirty="0">
                <a:solidFill>
                  <a:srgbClr val="000065"/>
                </a:solidFill>
                <a:latin typeface="Arial"/>
                <a:cs typeface="Arial"/>
              </a:rPr>
              <a:t>Large</a:t>
            </a:r>
            <a:r>
              <a:rPr sz="1271" spc="-23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271" spc="-9" dirty="0">
                <a:solidFill>
                  <a:srgbClr val="000065"/>
                </a:solidFill>
                <a:latin typeface="Arial"/>
                <a:cs typeface="Arial"/>
              </a:rPr>
              <a:t>uncertertainty</a:t>
            </a:r>
            <a:endParaRPr sz="1271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" dirty="0"/>
              <a:t>8. Accuracy</a:t>
            </a:r>
            <a:r>
              <a:rPr spc="-86" dirty="0"/>
              <a:t> </a:t>
            </a:r>
            <a:r>
              <a:rPr spc="-5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5663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7518" y="3370667"/>
            <a:ext cx="6441910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Most common problems in image classification and how to solve</a:t>
            </a:r>
            <a:r>
              <a:rPr sz="1634" spc="-59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them</a:t>
            </a:r>
            <a:endParaRPr sz="163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519" y="4560858"/>
            <a:ext cx="5174620" cy="809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dirty="0">
                <a:latin typeface="Arial"/>
                <a:cs typeface="Arial"/>
              </a:rPr>
              <a:t>Most important </a:t>
            </a:r>
            <a:r>
              <a:rPr sz="1634" spc="-5" dirty="0">
                <a:latin typeface="Arial"/>
                <a:cs typeface="Arial"/>
              </a:rPr>
              <a:t>advances in satellite image</a:t>
            </a:r>
            <a:r>
              <a:rPr sz="1634" spc="50" dirty="0">
                <a:latin typeface="Arial"/>
                <a:cs typeface="Arial"/>
              </a:rPr>
              <a:t> </a:t>
            </a:r>
            <a:r>
              <a:rPr sz="1634" spc="-5" dirty="0"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  <a:p>
            <a:pPr marL="344067" marR="768243" indent="-576">
              <a:spcBef>
                <a:spcPts val="1298"/>
              </a:spcBef>
            </a:pPr>
            <a:r>
              <a:rPr sz="1271" b="1" spc="-5" dirty="0">
                <a:latin typeface="Arial"/>
                <a:cs typeface="Arial"/>
              </a:rPr>
              <a:t>e.g. from pixel to </a:t>
            </a:r>
            <a:r>
              <a:rPr sz="1271" b="1" spc="-9" dirty="0">
                <a:latin typeface="Arial"/>
                <a:cs typeface="Arial"/>
              </a:rPr>
              <a:t>object, </a:t>
            </a:r>
            <a:r>
              <a:rPr sz="1271" b="1" spc="-5" dirty="0">
                <a:latin typeface="Arial"/>
                <a:cs typeface="Arial"/>
              </a:rPr>
              <a:t>from hard to soft </a:t>
            </a:r>
            <a:r>
              <a:rPr sz="1271" b="1" spc="-9" dirty="0">
                <a:latin typeface="Arial"/>
                <a:cs typeface="Arial"/>
              </a:rPr>
              <a:t>classifiers,  </a:t>
            </a:r>
            <a:r>
              <a:rPr sz="1271" b="1" spc="-5" dirty="0">
                <a:latin typeface="Arial"/>
                <a:cs typeface="Arial"/>
              </a:rPr>
              <a:t>from parametric to non-parametric</a:t>
            </a:r>
            <a:r>
              <a:rPr sz="1271" b="1" spc="-9" dirty="0">
                <a:latin typeface="Arial"/>
                <a:cs typeface="Arial"/>
              </a:rPr>
              <a:t> </a:t>
            </a:r>
            <a:r>
              <a:rPr sz="1271" b="1" spc="-5" dirty="0">
                <a:latin typeface="Arial"/>
                <a:cs typeface="Arial"/>
              </a:rPr>
              <a:t>classifiers</a:t>
            </a:r>
            <a:endParaRPr sz="127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518" y="2286307"/>
            <a:ext cx="65686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spc="-5" dirty="0">
                <a:latin typeface="Arial"/>
                <a:cs typeface="Arial"/>
              </a:rPr>
              <a:t>From data to information: presentation of different mapping</a:t>
            </a:r>
            <a:r>
              <a:rPr sz="1634" spc="-23" dirty="0">
                <a:latin typeface="Arial"/>
                <a:cs typeface="Arial"/>
              </a:rPr>
              <a:t> </a:t>
            </a:r>
            <a:r>
              <a:rPr sz="1634" spc="-9" dirty="0">
                <a:latin typeface="Arial"/>
                <a:cs typeface="Arial"/>
              </a:rPr>
              <a:t>approaches</a:t>
            </a:r>
            <a:endParaRPr sz="163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29" y="2174043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290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0929" y="3250105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290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29" y="4443051"/>
            <a:ext cx="228216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290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0148" y="3840711"/>
            <a:ext cx="5437991" cy="3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/>
            <a:r>
              <a:rPr sz="1271" b="1" spc="-5" dirty="0">
                <a:latin typeface="Arial"/>
                <a:cs typeface="Arial"/>
              </a:rPr>
              <a:t>e.g. </a:t>
            </a:r>
            <a:r>
              <a:rPr sz="1271" b="1" spc="-9" dirty="0">
                <a:latin typeface="Arial"/>
                <a:cs typeface="Arial"/>
              </a:rPr>
              <a:t>mixed </a:t>
            </a:r>
            <a:r>
              <a:rPr sz="1271" b="1" spc="-5" dirty="0">
                <a:latin typeface="Arial"/>
                <a:cs typeface="Arial"/>
              </a:rPr>
              <a:t>pixel </a:t>
            </a:r>
            <a:r>
              <a:rPr sz="1271" b="1" spc="-9" dirty="0">
                <a:latin typeface="Arial"/>
                <a:cs typeface="Arial"/>
              </a:rPr>
              <a:t>problem, </a:t>
            </a:r>
            <a:r>
              <a:rPr sz="1271" b="1" spc="-5" dirty="0">
                <a:latin typeface="Arial"/>
                <a:cs typeface="Arial"/>
              </a:rPr>
              <a:t>lack of </a:t>
            </a:r>
            <a:r>
              <a:rPr sz="1271" b="1" spc="-9" dirty="0">
                <a:latin typeface="Arial"/>
                <a:cs typeface="Arial"/>
              </a:rPr>
              <a:t>normality </a:t>
            </a:r>
            <a:r>
              <a:rPr sz="1271" b="1" spc="-5" dirty="0">
                <a:latin typeface="Arial"/>
                <a:cs typeface="Arial"/>
              </a:rPr>
              <a:t>of the training data, </a:t>
            </a:r>
            <a:r>
              <a:rPr sz="1271" b="1" spc="-9" dirty="0">
                <a:latin typeface="Arial"/>
                <a:cs typeface="Arial"/>
              </a:rPr>
              <a:t>Hughes  phenomenon</a:t>
            </a:r>
            <a:endParaRPr sz="1271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8158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431063"/>
            <a:ext cx="8072269" cy="4525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233412" indent="-576"/>
            <a:r>
              <a:rPr sz="1452" spc="-5" dirty="0">
                <a:latin typeface="Arial"/>
                <a:cs typeface="Arial"/>
              </a:rPr>
              <a:t>Atkinson, P.M., 2004, Resolution manipulation and sub-pixel mapping, in S.M. de Jong and F.D.  van der Meer (eds), Remote sensing image analysis </a:t>
            </a:r>
            <a:r>
              <a:rPr sz="1452" dirty="0">
                <a:latin typeface="Arial"/>
                <a:cs typeface="Arial"/>
              </a:rPr>
              <a:t>– </a:t>
            </a:r>
            <a:r>
              <a:rPr sz="1452" spc="-5" dirty="0">
                <a:latin typeface="Arial"/>
                <a:cs typeface="Arial"/>
              </a:rPr>
              <a:t>including the spatial domain, Dordrecht:  Kluwer Academic</a:t>
            </a:r>
            <a:r>
              <a:rPr sz="1452" spc="-59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Publishers.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906">
              <a:latin typeface="Times New Roman"/>
              <a:cs typeface="Times New Roman"/>
            </a:endParaRPr>
          </a:p>
          <a:p>
            <a:pPr marL="11527" marR="4611"/>
            <a:r>
              <a:rPr sz="1452" spc="-5" dirty="0">
                <a:latin typeface="Arial"/>
                <a:cs typeface="Arial"/>
              </a:rPr>
              <a:t>Defourny, P., Vancutsem, C., Bicheron, P, Brockmann, C., </a:t>
            </a:r>
            <a:r>
              <a:rPr sz="1452" dirty="0">
                <a:latin typeface="Arial"/>
                <a:cs typeface="Arial"/>
              </a:rPr>
              <a:t>Nino, F., </a:t>
            </a:r>
            <a:r>
              <a:rPr sz="1452" spc="-5" dirty="0">
                <a:latin typeface="Arial"/>
                <a:cs typeface="Arial"/>
              </a:rPr>
              <a:t>Schouten, </a:t>
            </a:r>
            <a:r>
              <a:rPr sz="1452" dirty="0">
                <a:latin typeface="Arial"/>
                <a:cs typeface="Arial"/>
              </a:rPr>
              <a:t>L., Leroy, M., 2006,  </a:t>
            </a:r>
            <a:r>
              <a:rPr sz="1452" spc="-5" dirty="0">
                <a:latin typeface="Arial"/>
                <a:cs typeface="Arial"/>
              </a:rPr>
              <a:t>GLOBCPVER: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300m global land cover product for 2005 using ENVISAT MERIS Time Series,  Proceedings of ISPRS Commission VII Mid-Term Symposium: Remote Sensing: from Pixels to  Processes, Enschede (NL), 8-11 May,</a:t>
            </a:r>
            <a:r>
              <a:rPr sz="1452" spc="-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2006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906">
              <a:latin typeface="Times New Roman"/>
              <a:cs typeface="Times New Roman"/>
            </a:endParaRPr>
          </a:p>
          <a:p>
            <a:pPr marL="11527" marR="329082"/>
            <a:r>
              <a:rPr sz="1452" spc="-5" dirty="0">
                <a:latin typeface="Arial"/>
                <a:cs typeface="Arial"/>
              </a:rPr>
              <a:t>Foody, G. M., 2004, Sub-pixel methods in remote sensing, in in S.M. de Jong and F.D. van der  Meer (eds), Remote sensing </a:t>
            </a:r>
            <a:r>
              <a:rPr sz="1452" dirty="0">
                <a:latin typeface="Arial"/>
                <a:cs typeface="Arial"/>
              </a:rPr>
              <a:t>image </a:t>
            </a:r>
            <a:r>
              <a:rPr sz="1452" spc="-5" dirty="0">
                <a:latin typeface="Arial"/>
                <a:cs typeface="Arial"/>
              </a:rPr>
              <a:t>analysis </a:t>
            </a:r>
            <a:r>
              <a:rPr sz="1452" dirty="0">
                <a:latin typeface="Arial"/>
                <a:cs typeface="Arial"/>
              </a:rPr>
              <a:t>– </a:t>
            </a:r>
            <a:r>
              <a:rPr sz="1452" spc="-5" dirty="0">
                <a:latin typeface="Arial"/>
                <a:cs typeface="Arial"/>
              </a:rPr>
              <a:t>including the spatial domain, Dordrecht: Kluwer  Academic</a:t>
            </a:r>
            <a:r>
              <a:rPr sz="1452" spc="-77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Publishers.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906">
              <a:latin typeface="Times New Roman"/>
              <a:cs typeface="Times New Roman"/>
            </a:endParaRPr>
          </a:p>
          <a:p>
            <a:pPr marL="11527" marR="145810"/>
            <a:r>
              <a:rPr sz="1452" dirty="0">
                <a:latin typeface="Arial"/>
                <a:cs typeface="Arial"/>
              </a:rPr>
              <a:t>Foody, G. M., 2002, Status of </a:t>
            </a:r>
            <a:r>
              <a:rPr sz="1452" spc="-5" dirty="0">
                <a:latin typeface="Arial"/>
                <a:cs typeface="Arial"/>
              </a:rPr>
              <a:t>land cover classification accuracy assessment, Remote Sensing of  the Environment, 80: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185-2001.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906">
              <a:latin typeface="Times New Roman"/>
              <a:cs typeface="Times New Roman"/>
            </a:endParaRPr>
          </a:p>
          <a:p>
            <a:pPr marL="11527" marR="89907"/>
            <a:r>
              <a:rPr sz="1452" dirty="0">
                <a:latin typeface="Arial"/>
                <a:cs typeface="Arial"/>
              </a:rPr>
              <a:t>Foody, G.M., 1999, Image </a:t>
            </a:r>
            <a:r>
              <a:rPr sz="1452" spc="-5" dirty="0">
                <a:latin typeface="Arial"/>
                <a:cs typeface="Arial"/>
              </a:rPr>
              <a:t>classification with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neural network: from </a:t>
            </a:r>
            <a:r>
              <a:rPr sz="1452" dirty="0">
                <a:latin typeface="Arial"/>
                <a:cs typeface="Arial"/>
              </a:rPr>
              <a:t>completely crisp to fully-fuzzy  </a:t>
            </a:r>
            <a:r>
              <a:rPr sz="1452" spc="-5" dirty="0">
                <a:latin typeface="Arial"/>
                <a:cs typeface="Arial"/>
              </a:rPr>
              <a:t>situations, in P.M. Atkinson and N.J. Tate (eds), Advances in Remote Sensing and </a:t>
            </a:r>
            <a:r>
              <a:rPr sz="1452" dirty="0">
                <a:latin typeface="Arial"/>
                <a:cs typeface="Arial"/>
              </a:rPr>
              <a:t>GIS </a:t>
            </a:r>
            <a:r>
              <a:rPr sz="1452" spc="-5" dirty="0">
                <a:latin typeface="Arial"/>
                <a:cs typeface="Arial"/>
              </a:rPr>
              <a:t>analysis,  Chichester: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Wiley&amp;Son.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756205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896" y="1462160"/>
            <a:ext cx="8080914" cy="4706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 marR="4611" indent="-576"/>
            <a:r>
              <a:rPr sz="1452" spc="-5" dirty="0">
                <a:latin typeface="Arial"/>
                <a:cs typeface="Arial"/>
              </a:rPr>
              <a:t>Homer, C. C. Huang, L. Yang, B. Wylie and M. Coan. 2004. Development of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2001 National  Landcover Database for the United States. Photogrammetric Engineering and Remote Sensing, 70  (7):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829-840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70">
              <a:latin typeface="Times New Roman"/>
              <a:cs typeface="Times New Roman"/>
            </a:endParaRPr>
          </a:p>
          <a:p>
            <a:pPr marL="11527" marR="4611" indent="-576"/>
            <a:r>
              <a:rPr sz="1452" spc="-5" dirty="0">
                <a:latin typeface="Arial"/>
                <a:cs typeface="Arial"/>
              </a:rPr>
              <a:t>Homer, C. C. Huang, L. Yang, B. Wylie and M. Coan. 2004. Development of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2001 National  Landcover Database for the United States. Photogrammetric Engineering and Remote Sensing, 70  (7):</a:t>
            </a:r>
            <a:r>
              <a:rPr sz="1452" spc="-6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829-840</a:t>
            </a:r>
            <a:endParaRPr sz="1452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70">
              <a:latin typeface="Times New Roman"/>
              <a:cs typeface="Times New Roman"/>
            </a:endParaRPr>
          </a:p>
          <a:p>
            <a:pPr marL="11527" marR="299690"/>
            <a:r>
              <a:rPr sz="1452" dirty="0">
                <a:latin typeface="Arial"/>
                <a:cs typeface="Arial"/>
              </a:rPr>
              <a:t>Jensen, J.R., 1996, Introductory </a:t>
            </a:r>
            <a:r>
              <a:rPr sz="1452" spc="-5" dirty="0">
                <a:latin typeface="Arial"/>
                <a:cs typeface="Arial"/>
              </a:rPr>
              <a:t>digital image processing: </a:t>
            </a:r>
            <a:r>
              <a:rPr sz="1452" dirty="0">
                <a:latin typeface="Arial"/>
                <a:cs typeface="Arial"/>
              </a:rPr>
              <a:t>a </a:t>
            </a:r>
            <a:r>
              <a:rPr sz="1452" spc="-5" dirty="0">
                <a:latin typeface="Arial"/>
                <a:cs typeface="Arial"/>
              </a:rPr>
              <a:t>remote sensing perspective, Upper  Saddle River, NJ: Prentice Hall, 2nd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Ed.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770">
              <a:latin typeface="Times New Roman"/>
              <a:cs typeface="Times New Roman"/>
            </a:endParaRPr>
          </a:p>
          <a:p>
            <a:pPr marL="11527" marR="62243"/>
            <a:r>
              <a:rPr sz="1452" dirty="0">
                <a:latin typeface="Arial"/>
                <a:cs typeface="Arial"/>
              </a:rPr>
              <a:t>Lu, D. and Weng, Q., 2004, </a:t>
            </a:r>
            <a:r>
              <a:rPr sz="1452" spc="-5" dirty="0">
                <a:latin typeface="Arial"/>
                <a:cs typeface="Arial"/>
              </a:rPr>
              <a:t>Spectral Mixture Analysis of the Urban Landscape in Indianapolis with  Landsat ETM+ Imagery, Photogrammetric Engineedring and Remote Sensing, 70 (9), pp. 1053-  1062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724">
              <a:latin typeface="Times New Roman"/>
              <a:cs typeface="Times New Roman"/>
            </a:endParaRPr>
          </a:p>
          <a:p>
            <a:pPr marL="11527" marR="37461"/>
            <a:r>
              <a:rPr sz="1452" spc="-5" dirty="0">
                <a:latin typeface="Arial"/>
                <a:cs typeface="Arial"/>
              </a:rPr>
              <a:t>Wilkinson, </a:t>
            </a:r>
            <a:r>
              <a:rPr sz="1452" dirty="0">
                <a:latin typeface="Arial"/>
                <a:cs typeface="Arial"/>
              </a:rPr>
              <a:t>G.G., </a:t>
            </a:r>
            <a:r>
              <a:rPr sz="1452" spc="-5" dirty="0">
                <a:latin typeface="Arial"/>
                <a:cs typeface="Arial"/>
              </a:rPr>
              <a:t>2005, Results and implications </a:t>
            </a:r>
            <a:r>
              <a:rPr sz="1452" dirty="0">
                <a:latin typeface="Arial"/>
                <a:cs typeface="Arial"/>
              </a:rPr>
              <a:t>of a study of fifteen </a:t>
            </a:r>
            <a:r>
              <a:rPr sz="1452" spc="-5" dirty="0">
                <a:latin typeface="Arial"/>
                <a:cs typeface="Arial"/>
              </a:rPr>
              <a:t>years of satellite image  classification experiments, IEEE Transaction on Geosciences and Remote Sensing, 43:3,</a:t>
            </a:r>
            <a:r>
              <a:rPr sz="1452" spc="1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433-440</a:t>
            </a:r>
            <a:endParaRPr sz="1452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770">
              <a:latin typeface="Times New Roman"/>
              <a:cs typeface="Times New Roman"/>
            </a:endParaRPr>
          </a:p>
          <a:p>
            <a:pPr marL="11527" marR="136013" indent="-576"/>
            <a:r>
              <a:rPr sz="1452" spc="-5" dirty="0">
                <a:latin typeface="Arial"/>
                <a:cs typeface="Arial"/>
              </a:rPr>
              <a:t>Stehman, S.V., 1999, Basic </a:t>
            </a:r>
            <a:r>
              <a:rPr sz="1452" spc="-9" dirty="0">
                <a:latin typeface="Arial"/>
                <a:cs typeface="Arial"/>
              </a:rPr>
              <a:t>probability </a:t>
            </a:r>
            <a:r>
              <a:rPr sz="1452" spc="-5" dirty="0">
                <a:latin typeface="Arial"/>
                <a:cs typeface="Arial"/>
              </a:rPr>
              <a:t>sampling designs for thematic </a:t>
            </a:r>
            <a:r>
              <a:rPr sz="1452" dirty="0">
                <a:latin typeface="Arial"/>
                <a:cs typeface="Arial"/>
              </a:rPr>
              <a:t>map accuracy assessment,  </a:t>
            </a:r>
            <a:r>
              <a:rPr sz="1452" spc="-5" dirty="0">
                <a:latin typeface="Arial"/>
                <a:cs typeface="Arial"/>
              </a:rPr>
              <a:t>International Journal of Remote Sensing, 20:</a:t>
            </a:r>
            <a:r>
              <a:rPr sz="1452" spc="-14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2423–2441.</a:t>
            </a:r>
            <a:endParaRPr sz="145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spc="-5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62360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413" y="643540"/>
            <a:ext cx="10001250" cy="138680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 anchor="ctr">
            <a:spAutoFit/>
          </a:bodyPr>
          <a:lstStyle/>
          <a:p>
            <a:pPr marL="83567">
              <a:lnSpc>
                <a:spcPct val="100000"/>
              </a:lnSpc>
              <a:spcBef>
                <a:spcPts val="254"/>
              </a:spcBef>
            </a:pPr>
            <a:r>
              <a:rPr b="1" spc="-5" dirty="0">
                <a:latin typeface="Arial"/>
                <a:cs typeface="Arial"/>
              </a:rPr>
              <a:t>Thematic information extraction from satellite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2232363" y="211479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199"/>
                </a:lnTo>
                <a:lnTo>
                  <a:pt x="434340" y="457199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2303820" y="2147994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1</a:t>
            </a:r>
            <a:endParaRPr sz="2178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363" y="254149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/>
          <p:nvPr/>
        </p:nvSpPr>
        <p:spPr>
          <a:xfrm>
            <a:off x="2303820" y="25739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2</a:t>
            </a:r>
            <a:endParaRPr sz="217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2363" y="3077455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2232363" y="3532504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 txBox="1"/>
          <p:nvPr/>
        </p:nvSpPr>
        <p:spPr>
          <a:xfrm>
            <a:off x="2303820" y="3565698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4</a:t>
            </a:r>
            <a:endParaRPr sz="217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2363" y="4009682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2303820" y="4042186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5</a:t>
            </a:r>
            <a:endParaRPr sz="217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2363" y="4473029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2232363" y="4967497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2303820" y="500069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7</a:t>
            </a:r>
            <a:endParaRPr sz="217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363" y="5463348"/>
            <a:ext cx="394191" cy="414938"/>
          </a:xfrm>
          <a:custGeom>
            <a:avLst/>
            <a:gdLst/>
            <a:ahLst/>
            <a:cxnLst/>
            <a:rect l="l" t="t" r="r" b="b"/>
            <a:pathLst>
              <a:path w="434340" h="457200">
                <a:moveTo>
                  <a:pt x="0" y="0"/>
                </a:moveTo>
                <a:lnTo>
                  <a:pt x="0" y="457200"/>
                </a:lnTo>
                <a:lnTo>
                  <a:pt x="434340" y="457200"/>
                </a:lnTo>
                <a:lnTo>
                  <a:pt x="4343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2303820" y="5495851"/>
            <a:ext cx="17692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8</a:t>
            </a:r>
            <a:endParaRPr sz="217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1338" y="5645691"/>
            <a:ext cx="1205049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r>
              <a:rPr sz="2904" spc="-404" dirty="0">
                <a:solidFill>
                  <a:srgbClr val="9C3C2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9C3C2C"/>
                </a:solidFill>
                <a:latin typeface="Arial"/>
                <a:cs typeface="Arial"/>
              </a:rPr>
              <a:t>mandatory</a:t>
            </a:r>
            <a:endParaRPr sz="163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426" y="2670805"/>
            <a:ext cx="2650415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Geographical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stratification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3820" y="3109959"/>
            <a:ext cx="2471185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3	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Image</a:t>
            </a:r>
            <a:r>
              <a:rPr sz="2451" b="1" spc="-136" baseline="1543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2451" b="1" spc="-6" baseline="1543" dirty="0">
                <a:solidFill>
                  <a:srgbClr val="01326A"/>
                </a:solidFill>
                <a:latin typeface="Arial"/>
                <a:cs typeface="Arial"/>
              </a:rPr>
              <a:t>segmentation</a:t>
            </a:r>
            <a:endParaRPr sz="2451" baseline="154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3820" y="4506225"/>
            <a:ext cx="2954703" cy="335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>
              <a:tabLst>
                <a:tab pos="453569" algn="l"/>
              </a:tabLst>
            </a:pPr>
            <a:r>
              <a:rPr sz="2178" b="1" spc="-5" dirty="0">
                <a:solidFill>
                  <a:srgbClr val="00CC9A"/>
                </a:solidFill>
                <a:latin typeface="Arial"/>
                <a:cs typeface="Arial"/>
              </a:rPr>
              <a:t>6	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Ancillary data</a:t>
            </a:r>
            <a:r>
              <a:rPr sz="1634" b="1" spc="-77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integration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426" y="5092659"/>
            <a:ext cx="30180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Post-classification</a:t>
            </a:r>
            <a:r>
              <a:rPr sz="1634" b="1" spc="-91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processing</a:t>
            </a:r>
            <a:endParaRPr sz="163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4273" y="2194329"/>
            <a:ext cx="4853044" cy="367745"/>
          </a:xfrm>
          <a:prstGeom prst="rect">
            <a:avLst/>
          </a:prstGeom>
          <a:solidFill>
            <a:srgbClr val="009999"/>
          </a:solidFill>
          <a:ln w="38100">
            <a:solidFill>
              <a:srgbClr val="00CC99"/>
            </a:solidFill>
          </a:ln>
        </p:spPr>
        <p:txBody>
          <a:bodyPr vert="horz" wrap="square" lIns="0" tIns="32273" rIns="0" bIns="0" rtlCol="0">
            <a:spAutoFit/>
          </a:bodyPr>
          <a:lstStyle/>
          <a:p>
            <a:pPr marL="83567">
              <a:spcBef>
                <a:spcPts val="254"/>
              </a:spcBef>
            </a:pP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Definition of the mapping</a:t>
            </a:r>
            <a:r>
              <a:rPr sz="2178" b="1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b="1" spc="-5" dirty="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2178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18937" y="217081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09" h="580389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4" name="object 24"/>
          <p:cNvSpPr txBox="1"/>
          <p:nvPr/>
        </p:nvSpPr>
        <p:spPr>
          <a:xfrm>
            <a:off x="7691091" y="220239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426" y="3630015"/>
            <a:ext cx="3504496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Feature identification and</a:t>
            </a:r>
            <a:r>
              <a:rPr sz="1634" b="1" spc="-68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selection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426" y="4072603"/>
            <a:ext cx="1371024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Classification</a:t>
            </a:r>
            <a:endParaRPr sz="163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426" y="5549102"/>
            <a:ext cx="2200899" cy="25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634" b="1" spc="-5" dirty="0">
                <a:solidFill>
                  <a:srgbClr val="01326A"/>
                </a:solidFill>
                <a:latin typeface="Arial"/>
                <a:cs typeface="Arial"/>
              </a:rPr>
              <a:t>Accuracy</a:t>
            </a:r>
            <a:r>
              <a:rPr sz="1634" b="1" spc="-50" dirty="0">
                <a:solidFill>
                  <a:srgbClr val="01326A"/>
                </a:solidFill>
                <a:latin typeface="Arial"/>
                <a:cs typeface="Arial"/>
              </a:rPr>
              <a:t> </a:t>
            </a:r>
            <a:r>
              <a:rPr sz="1634" b="1" spc="-9" dirty="0">
                <a:solidFill>
                  <a:srgbClr val="01326A"/>
                </a:solidFill>
                <a:latin typeface="Arial"/>
                <a:cs typeface="Arial"/>
              </a:rPr>
              <a:t>assessment</a:t>
            </a:r>
            <a:endParaRPr sz="1634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85891" y="3584371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6458034" y="3615953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7150" y="4011065"/>
            <a:ext cx="395343" cy="525588"/>
          </a:xfrm>
          <a:custGeom>
            <a:avLst/>
            <a:gdLst/>
            <a:ahLst/>
            <a:cxnLst/>
            <a:rect l="l" t="t" r="r" b="b"/>
            <a:pathLst>
              <a:path w="435610" h="579120">
                <a:moveTo>
                  <a:pt x="0" y="0"/>
                </a:moveTo>
                <a:lnTo>
                  <a:pt x="0" y="579120"/>
                </a:lnTo>
                <a:lnTo>
                  <a:pt x="435101" y="579120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1"/>
          <p:cNvSpPr txBox="1"/>
          <p:nvPr/>
        </p:nvSpPr>
        <p:spPr>
          <a:xfrm>
            <a:off x="4289292" y="4042647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96126" y="5475795"/>
            <a:ext cx="395343" cy="526741"/>
          </a:xfrm>
          <a:custGeom>
            <a:avLst/>
            <a:gdLst/>
            <a:ahLst/>
            <a:cxnLst/>
            <a:rect l="l" t="t" r="r" b="b"/>
            <a:pathLst>
              <a:path w="435610" h="580390">
                <a:moveTo>
                  <a:pt x="0" y="0"/>
                </a:moveTo>
                <a:lnTo>
                  <a:pt x="0" y="579882"/>
                </a:lnTo>
                <a:lnTo>
                  <a:pt x="435101" y="579882"/>
                </a:lnTo>
                <a:lnTo>
                  <a:pt x="4351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3" name="object 33"/>
          <p:cNvSpPr txBox="1"/>
          <p:nvPr/>
        </p:nvSpPr>
        <p:spPr>
          <a:xfrm>
            <a:off x="5168269" y="5507378"/>
            <a:ext cx="166551" cy="446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2904" b="1" spc="-5" dirty="0">
                <a:solidFill>
                  <a:srgbClr val="9C3C2C"/>
                </a:solidFill>
                <a:latin typeface="Arial"/>
                <a:cs typeface="Arial"/>
              </a:rPr>
              <a:t>*</a:t>
            </a:r>
            <a:endParaRPr sz="29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52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252" y="594335"/>
            <a:ext cx="954357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27">
              <a:lnSpc>
                <a:spcPct val="100000"/>
              </a:lnSpc>
            </a:pPr>
            <a:r>
              <a:rPr dirty="0"/>
              <a:t>1. </a:t>
            </a:r>
            <a:r>
              <a:rPr spc="-5" dirty="0"/>
              <a:t>Definition </a:t>
            </a:r>
            <a:r>
              <a:rPr dirty="0"/>
              <a:t>of the </a:t>
            </a:r>
            <a:r>
              <a:rPr spc="-5" dirty="0"/>
              <a:t>mapping</a:t>
            </a:r>
            <a:r>
              <a:rPr spc="18" dirty="0"/>
              <a:t> </a:t>
            </a:r>
            <a:r>
              <a:rPr spc="-5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8895" y="2174043"/>
            <a:ext cx="5784925" cy="823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815" b="1" spc="-5" dirty="0">
                <a:latin typeface="Arial"/>
                <a:cs typeface="Arial"/>
              </a:rPr>
              <a:t>The mapping approach has to take into account,</a:t>
            </a:r>
            <a:r>
              <a:rPr sz="1815" b="1" spc="95" dirty="0">
                <a:latin typeface="Arial"/>
                <a:cs typeface="Arial"/>
              </a:rPr>
              <a:t> </a:t>
            </a:r>
            <a:r>
              <a:rPr sz="1815" b="1" spc="-5" dirty="0">
                <a:latin typeface="Arial"/>
                <a:cs typeface="Arial"/>
              </a:rPr>
              <a:t>e.g.</a:t>
            </a:r>
            <a:endParaRPr sz="1815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2087">
              <a:latin typeface="Times New Roman"/>
              <a:cs typeface="Times New Roman"/>
            </a:endParaRPr>
          </a:p>
          <a:p>
            <a:pPr marL="549815"/>
            <a:r>
              <a:rPr sz="1452" spc="-5" dirty="0">
                <a:latin typeface="Arial"/>
                <a:cs typeface="Arial"/>
              </a:rPr>
              <a:t>Characteristics of the satellite data to be used</a:t>
            </a:r>
            <a:endParaRPr sz="14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7629" y="3310742"/>
            <a:ext cx="4258299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Technical specifications of </a:t>
            </a:r>
            <a:r>
              <a:rPr sz="1452" dirty="0">
                <a:latin typeface="Arial"/>
                <a:cs typeface="Arial"/>
              </a:rPr>
              <a:t>the final map (e.g.</a:t>
            </a:r>
            <a:r>
              <a:rPr sz="1452" spc="-32" dirty="0">
                <a:latin typeface="Arial"/>
                <a:cs typeface="Arial"/>
              </a:rPr>
              <a:t> </a:t>
            </a:r>
            <a:r>
              <a:rPr sz="1452" dirty="0">
                <a:latin typeface="Arial"/>
                <a:cs typeface="Arial"/>
              </a:rPr>
              <a:t>MMU)</a:t>
            </a:r>
            <a:endParaRPr sz="14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7629" y="3991240"/>
            <a:ext cx="4462310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dirty="0">
                <a:latin typeface="Arial"/>
                <a:cs typeface="Arial"/>
              </a:rPr>
              <a:t>Characteristics of the </a:t>
            </a:r>
            <a:r>
              <a:rPr sz="1452" spc="-5" dirty="0">
                <a:latin typeface="Arial"/>
                <a:cs typeface="Arial"/>
              </a:rPr>
              <a:t>geographical area to be</a:t>
            </a:r>
            <a:r>
              <a:rPr sz="1452" spc="-36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mapped</a:t>
            </a:r>
            <a:endParaRPr sz="14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7628" y="4525819"/>
            <a:ext cx="2233749" cy="223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452" spc="-5" dirty="0">
                <a:latin typeface="Arial"/>
                <a:cs typeface="Arial"/>
              </a:rPr>
              <a:t>Availability of ancillary</a:t>
            </a:r>
            <a:r>
              <a:rPr sz="1452" spc="-68" dirty="0">
                <a:latin typeface="Arial"/>
                <a:cs typeface="Arial"/>
              </a:rPr>
              <a:t> </a:t>
            </a:r>
            <a:r>
              <a:rPr sz="1452" spc="-5" dirty="0"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4259" y="2908064"/>
            <a:ext cx="2072384" cy="484743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 marR="115265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Definition of the spatial  unit of</a:t>
            </a:r>
            <a:r>
              <a:rPr sz="1452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452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26406" y="2820885"/>
            <a:ext cx="521554" cy="205164"/>
          </a:xfrm>
          <a:custGeom>
            <a:avLst/>
            <a:gdLst/>
            <a:ahLst/>
            <a:cxnLst/>
            <a:rect l="l" t="t" r="r" b="b"/>
            <a:pathLst>
              <a:path w="574675" h="226060">
                <a:moveTo>
                  <a:pt x="431304" y="169163"/>
                </a:moveTo>
                <a:lnTo>
                  <a:pt x="431304" y="56387"/>
                </a:lnTo>
                <a:lnTo>
                  <a:pt x="0" y="56387"/>
                </a:lnTo>
                <a:lnTo>
                  <a:pt x="0" y="169163"/>
                </a:lnTo>
                <a:lnTo>
                  <a:pt x="431304" y="169163"/>
                </a:lnTo>
                <a:close/>
              </a:path>
              <a:path w="574675" h="226060">
                <a:moveTo>
                  <a:pt x="574548" y="112775"/>
                </a:moveTo>
                <a:lnTo>
                  <a:pt x="431304" y="0"/>
                </a:lnTo>
                <a:lnTo>
                  <a:pt x="431304" y="225551"/>
                </a:lnTo>
                <a:lnTo>
                  <a:pt x="574548" y="112775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7326406" y="2820885"/>
            <a:ext cx="521554" cy="205164"/>
          </a:xfrm>
          <a:custGeom>
            <a:avLst/>
            <a:gdLst/>
            <a:ahLst/>
            <a:cxnLst/>
            <a:rect l="l" t="t" r="r" b="b"/>
            <a:pathLst>
              <a:path w="574675" h="226060">
                <a:moveTo>
                  <a:pt x="431304" y="0"/>
                </a:moveTo>
                <a:lnTo>
                  <a:pt x="431304" y="56387"/>
                </a:lnTo>
                <a:lnTo>
                  <a:pt x="0" y="56387"/>
                </a:lnTo>
                <a:lnTo>
                  <a:pt x="0" y="169163"/>
                </a:lnTo>
                <a:lnTo>
                  <a:pt x="431304" y="169163"/>
                </a:lnTo>
                <a:lnTo>
                  <a:pt x="431304" y="225551"/>
                </a:lnTo>
                <a:lnTo>
                  <a:pt x="574548" y="112775"/>
                </a:lnTo>
                <a:lnTo>
                  <a:pt x="431304" y="0"/>
                </a:lnTo>
                <a:close/>
              </a:path>
            </a:pathLst>
          </a:custGeom>
          <a:ln w="28574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7349227" y="3392807"/>
            <a:ext cx="522130" cy="205164"/>
          </a:xfrm>
          <a:custGeom>
            <a:avLst/>
            <a:gdLst/>
            <a:ahLst/>
            <a:cxnLst/>
            <a:rect l="l" t="t" r="r" b="b"/>
            <a:pathLst>
              <a:path w="575309" h="226060">
                <a:moveTo>
                  <a:pt x="431292" y="169163"/>
                </a:moveTo>
                <a:lnTo>
                  <a:pt x="431292" y="56387"/>
                </a:lnTo>
                <a:lnTo>
                  <a:pt x="0" y="56387"/>
                </a:lnTo>
                <a:lnTo>
                  <a:pt x="0" y="169163"/>
                </a:lnTo>
                <a:lnTo>
                  <a:pt x="431292" y="169163"/>
                </a:lnTo>
                <a:close/>
              </a:path>
              <a:path w="575309" h="226060">
                <a:moveTo>
                  <a:pt x="575322" y="112775"/>
                </a:moveTo>
                <a:lnTo>
                  <a:pt x="431292" y="0"/>
                </a:lnTo>
                <a:lnTo>
                  <a:pt x="431292" y="225551"/>
                </a:lnTo>
                <a:lnTo>
                  <a:pt x="575322" y="112775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349227" y="3392807"/>
            <a:ext cx="522130" cy="205164"/>
          </a:xfrm>
          <a:custGeom>
            <a:avLst/>
            <a:gdLst/>
            <a:ahLst/>
            <a:cxnLst/>
            <a:rect l="l" t="t" r="r" b="b"/>
            <a:pathLst>
              <a:path w="575309" h="226060">
                <a:moveTo>
                  <a:pt x="431292" y="0"/>
                </a:moveTo>
                <a:lnTo>
                  <a:pt x="431292" y="56387"/>
                </a:lnTo>
                <a:lnTo>
                  <a:pt x="0" y="56387"/>
                </a:lnTo>
                <a:lnTo>
                  <a:pt x="0" y="169163"/>
                </a:lnTo>
                <a:lnTo>
                  <a:pt x="431292" y="169163"/>
                </a:lnTo>
                <a:lnTo>
                  <a:pt x="431292" y="225551"/>
                </a:lnTo>
                <a:lnTo>
                  <a:pt x="575322" y="112775"/>
                </a:lnTo>
                <a:lnTo>
                  <a:pt x="431292" y="0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8074259" y="3861729"/>
            <a:ext cx="2072384" cy="484743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 marR="178085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Decision on stratifying 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the study</a:t>
            </a:r>
            <a:r>
              <a:rPr sz="1452" spc="-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1452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88658" y="4012448"/>
            <a:ext cx="521554" cy="205164"/>
          </a:xfrm>
          <a:custGeom>
            <a:avLst/>
            <a:gdLst/>
            <a:ahLst/>
            <a:cxnLst/>
            <a:rect l="l" t="t" r="r" b="b"/>
            <a:pathLst>
              <a:path w="574675" h="226060">
                <a:moveTo>
                  <a:pt x="430530" y="169163"/>
                </a:moveTo>
                <a:lnTo>
                  <a:pt x="430530" y="56387"/>
                </a:lnTo>
                <a:lnTo>
                  <a:pt x="0" y="56387"/>
                </a:lnTo>
                <a:lnTo>
                  <a:pt x="0" y="169163"/>
                </a:lnTo>
                <a:lnTo>
                  <a:pt x="430530" y="169163"/>
                </a:lnTo>
                <a:close/>
              </a:path>
              <a:path w="574675" h="226060">
                <a:moveTo>
                  <a:pt x="574548" y="112775"/>
                </a:moveTo>
                <a:lnTo>
                  <a:pt x="430530" y="0"/>
                </a:lnTo>
                <a:lnTo>
                  <a:pt x="430530" y="225551"/>
                </a:lnTo>
                <a:lnTo>
                  <a:pt x="574548" y="112775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7388658" y="4012448"/>
            <a:ext cx="521554" cy="205164"/>
          </a:xfrm>
          <a:custGeom>
            <a:avLst/>
            <a:gdLst/>
            <a:ahLst/>
            <a:cxnLst/>
            <a:rect l="l" t="t" r="r" b="b"/>
            <a:pathLst>
              <a:path w="574675" h="226060">
                <a:moveTo>
                  <a:pt x="430530" y="0"/>
                </a:moveTo>
                <a:lnTo>
                  <a:pt x="430530" y="56387"/>
                </a:lnTo>
                <a:lnTo>
                  <a:pt x="0" y="56387"/>
                </a:lnTo>
                <a:lnTo>
                  <a:pt x="0" y="169163"/>
                </a:lnTo>
                <a:lnTo>
                  <a:pt x="430530" y="169163"/>
                </a:lnTo>
                <a:lnTo>
                  <a:pt x="430530" y="225551"/>
                </a:lnTo>
                <a:lnTo>
                  <a:pt x="574548" y="112775"/>
                </a:lnTo>
                <a:lnTo>
                  <a:pt x="430530" y="0"/>
                </a:lnTo>
                <a:close/>
              </a:path>
            </a:pathLst>
          </a:custGeom>
          <a:ln w="28574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7388658" y="4597511"/>
            <a:ext cx="521554" cy="204011"/>
          </a:xfrm>
          <a:custGeom>
            <a:avLst/>
            <a:gdLst/>
            <a:ahLst/>
            <a:cxnLst/>
            <a:rect l="l" t="t" r="r" b="b"/>
            <a:pathLst>
              <a:path w="574675" h="224789">
                <a:moveTo>
                  <a:pt x="430530" y="168401"/>
                </a:moveTo>
                <a:lnTo>
                  <a:pt x="430530" y="56387"/>
                </a:lnTo>
                <a:lnTo>
                  <a:pt x="0" y="56387"/>
                </a:lnTo>
                <a:lnTo>
                  <a:pt x="0" y="168401"/>
                </a:lnTo>
                <a:lnTo>
                  <a:pt x="430530" y="168401"/>
                </a:lnTo>
                <a:close/>
              </a:path>
              <a:path w="574675" h="224789">
                <a:moveTo>
                  <a:pt x="574548" y="112013"/>
                </a:moveTo>
                <a:lnTo>
                  <a:pt x="430530" y="0"/>
                </a:lnTo>
                <a:lnTo>
                  <a:pt x="430530" y="224789"/>
                </a:lnTo>
                <a:lnTo>
                  <a:pt x="574548" y="112013"/>
                </a:lnTo>
                <a:close/>
              </a:path>
            </a:pathLst>
          </a:custGeom>
          <a:solidFill>
            <a:srgbClr val="68B04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/>
          <p:nvPr/>
        </p:nvSpPr>
        <p:spPr>
          <a:xfrm>
            <a:off x="7388658" y="4597511"/>
            <a:ext cx="521554" cy="204011"/>
          </a:xfrm>
          <a:custGeom>
            <a:avLst/>
            <a:gdLst/>
            <a:ahLst/>
            <a:cxnLst/>
            <a:rect l="l" t="t" r="r" b="b"/>
            <a:pathLst>
              <a:path w="574675" h="224789">
                <a:moveTo>
                  <a:pt x="430530" y="0"/>
                </a:moveTo>
                <a:lnTo>
                  <a:pt x="430530" y="56387"/>
                </a:lnTo>
                <a:lnTo>
                  <a:pt x="0" y="56387"/>
                </a:lnTo>
                <a:lnTo>
                  <a:pt x="0" y="168401"/>
                </a:lnTo>
                <a:lnTo>
                  <a:pt x="430530" y="168401"/>
                </a:lnTo>
                <a:lnTo>
                  <a:pt x="430530" y="224789"/>
                </a:lnTo>
                <a:lnTo>
                  <a:pt x="574548" y="112013"/>
                </a:lnTo>
                <a:lnTo>
                  <a:pt x="430530" y="0"/>
                </a:lnTo>
                <a:close/>
              </a:path>
            </a:pathLst>
          </a:custGeom>
          <a:ln w="2857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8074259" y="4501425"/>
            <a:ext cx="2072384" cy="484743"/>
          </a:xfrm>
          <a:prstGeom prst="rect">
            <a:avLst/>
          </a:prstGeom>
          <a:solidFill>
            <a:srgbClr val="9C3C2C"/>
          </a:solidFill>
        </p:spPr>
        <p:txBody>
          <a:bodyPr vert="horz" wrap="square" lIns="0" tIns="37460" rIns="0" bIns="0" rtlCol="0">
            <a:spAutoFit/>
          </a:bodyPr>
          <a:lstStyle/>
          <a:p>
            <a:pPr marL="83567" marR="156184">
              <a:spcBef>
                <a:spcPts val="295"/>
              </a:spcBef>
            </a:pP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Decision on the use of  ancillary</a:t>
            </a:r>
            <a:r>
              <a:rPr sz="1452" spc="-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5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8896" y="5818810"/>
            <a:ext cx="1921969" cy="16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7"/>
            <a:r>
              <a:rPr sz="1089" spc="-5" dirty="0">
                <a:latin typeface="Arial"/>
                <a:cs typeface="Arial"/>
              </a:rPr>
              <a:t>MMU </a:t>
            </a:r>
            <a:r>
              <a:rPr sz="1089" dirty="0">
                <a:latin typeface="Arial"/>
                <a:cs typeface="Arial"/>
              </a:rPr>
              <a:t>= </a:t>
            </a:r>
            <a:r>
              <a:rPr sz="1089" spc="-9" dirty="0">
                <a:latin typeface="Arial"/>
                <a:cs typeface="Arial"/>
              </a:rPr>
              <a:t>Minimum Mapping</a:t>
            </a:r>
            <a:r>
              <a:rPr sz="1089" spc="-23" dirty="0">
                <a:latin typeface="Arial"/>
                <a:cs typeface="Arial"/>
              </a:rPr>
              <a:t> </a:t>
            </a:r>
            <a:r>
              <a:rPr sz="1089" spc="-5" dirty="0">
                <a:latin typeface="Arial"/>
                <a:cs typeface="Arial"/>
              </a:rPr>
              <a:t>Unit</a:t>
            </a:r>
            <a:endParaRPr sz="108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83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5101</Words>
  <Application>Microsoft Office PowerPoint</Application>
  <PresentationFormat>Widescreen</PresentationFormat>
  <Paragraphs>842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MS PGothic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PowerPoint Presentation</vt:lpstr>
      <vt:lpstr>Goals</vt:lpstr>
      <vt:lpstr>Land information extraction from satellite images</vt:lpstr>
      <vt:lpstr>The traditional approach for land cover mapping</vt:lpstr>
      <vt:lpstr>Recent advances in satellite image classification</vt:lpstr>
      <vt:lpstr>PowerPoint Presentation</vt:lpstr>
      <vt:lpstr>Thematic information extraction from satellite images</vt:lpstr>
      <vt:lpstr>Thematic information extraction from satellite images</vt:lpstr>
      <vt:lpstr>1. Definition of the mapping approach</vt:lpstr>
      <vt:lpstr>1. Definition of the mapping approach</vt:lpstr>
      <vt:lpstr>1. Definition of the mapping approach</vt:lpstr>
      <vt:lpstr>1. Definition of the mapping approach</vt:lpstr>
      <vt:lpstr>1. Definition of the mapping approach</vt:lpstr>
      <vt:lpstr>Thematic information extraction from satellite images</vt:lpstr>
      <vt:lpstr>2. Geographical stratification</vt:lpstr>
      <vt:lpstr>2. Geographical stratification</vt:lpstr>
      <vt:lpstr>Thematic information extraction from satellite images</vt:lpstr>
      <vt:lpstr>3. Image segmentation</vt:lpstr>
      <vt:lpstr>3. Image segmentation</vt:lpstr>
      <vt:lpstr>Thematic information extraction from satellite images</vt:lpstr>
      <vt:lpstr>4. Feature identification and selection</vt:lpstr>
      <vt:lpstr>4. Feature identification and selection</vt:lpstr>
      <vt:lpstr>4. Feature identification and selection</vt:lpstr>
      <vt:lpstr>4. Feature identification and selection</vt:lpstr>
      <vt:lpstr>4. Feature identification and selection</vt:lpstr>
      <vt:lpstr>4. Feature identification and selection</vt:lpstr>
      <vt:lpstr>4. Feature identification and selection</vt:lpstr>
      <vt:lpstr>Thematic information extraction from satellite images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5. Classification</vt:lpstr>
      <vt:lpstr>Thematic information extraction from satellite images</vt:lpstr>
      <vt:lpstr>6. Ancillary data integration</vt:lpstr>
      <vt:lpstr>Thematic information extraction from satellite images</vt:lpstr>
      <vt:lpstr>7. Post-classification processing</vt:lpstr>
      <vt:lpstr>7. Post-classification processing</vt:lpstr>
      <vt:lpstr>7. Post-classification processing</vt:lpstr>
      <vt:lpstr>7. Post-classification processing</vt:lpstr>
      <vt:lpstr>Thematic information extraction from satellite images</vt:lpstr>
      <vt:lpstr>8. Accuracy assessment</vt:lpstr>
      <vt:lpstr>8. Accuracy assessment</vt:lpstr>
      <vt:lpstr>8. Accuracy assessment</vt:lpstr>
      <vt:lpstr>Goals</vt:lpstr>
      <vt:lpstr>References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 CECCHERINI</dc:creator>
  <cp:lastModifiedBy>Andrea Leone</cp:lastModifiedBy>
  <cp:revision>5</cp:revision>
  <dcterms:created xsi:type="dcterms:W3CDTF">2016-04-14T14:24:21Z</dcterms:created>
  <dcterms:modified xsi:type="dcterms:W3CDTF">2016-07-20T15:08:45Z</dcterms:modified>
</cp:coreProperties>
</file>